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a853d2b7544e66" /><Relationship Type="http://schemas.openxmlformats.org/officeDocument/2006/relationships/extended-properties" Target="/docProps/app.xml" Id="Rf150b3740fdb4d23" /><Relationship Type="http://schemas.openxmlformats.org/officeDocument/2006/relationships/officeDocument" Target="/ppt/presentation.xml" Id="Rd3eed9cf8c1b44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4c5941be894d35"/>
  </p:sldMasterIdLst>
  <p:notesMasterIdLst>
    <p:notesMasterId xmlns:r="http://schemas.openxmlformats.org/officeDocument/2006/relationships" r:id="Rdfc1a16abceb44a4"/>
  </p:notesMasterIdLst>
  <p:sldIdLst>
    <p:sldId xmlns:r="http://schemas.openxmlformats.org/officeDocument/2006/relationships" id="256" r:id="Rc211fd171ef642f0"/>
    <p:sldId xmlns:r="http://schemas.openxmlformats.org/officeDocument/2006/relationships" id="257" r:id="R4f1521f0a4ce4169"/>
    <p:sldId xmlns:r="http://schemas.openxmlformats.org/officeDocument/2006/relationships" id="258" r:id="Rbda86a3b2c114f04"/>
    <p:sldId xmlns:r="http://schemas.openxmlformats.org/officeDocument/2006/relationships" id="259" r:id="R8b6d26c0a635434f"/>
  </p:sldIdLst>
  <p:sldSz cx="32400000" cy="4320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d799a2e7d14019" /><Relationship Type="http://schemas.openxmlformats.org/officeDocument/2006/relationships/slideMaster" Target="/ppt/slideMasters/slideMaster1.xml" Id="Re04c5941be894d35" /><Relationship Type="http://schemas.openxmlformats.org/officeDocument/2006/relationships/notesMaster" Target="/ppt/notesMasters/notesMaster1.xml" Id="Rdfc1a16abceb44a4" /><Relationship Type="http://schemas.openxmlformats.org/officeDocument/2006/relationships/presProps" Target="/ppt/presProps.xml" Id="R1a687b6c8caf40b1" /><Relationship Type="http://schemas.openxmlformats.org/officeDocument/2006/relationships/tableStyles" Target="/ppt/tableStyles.xml" Id="R1728104aba2b4999" /><Relationship Type="http://schemas.openxmlformats.org/officeDocument/2006/relationships/slide" Target="/ppt/slides/slide1.xml" Id="Rc211fd171ef642f0" /><Relationship Type="http://schemas.openxmlformats.org/officeDocument/2006/relationships/slide" Target="/ppt/slides/slide2.xml" Id="R4f1521f0a4ce4169" /><Relationship Type="http://schemas.openxmlformats.org/officeDocument/2006/relationships/slide" Target="/ppt/slides/slide3.xml" Id="Rbda86a3b2c114f04" /><Relationship Type="http://schemas.openxmlformats.org/officeDocument/2006/relationships/slide" Target="/ppt/slides/slide4.xml" Id="R8b6d26c0a63543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9dfc5acd9a47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cf22e4291524f8e" /><Relationship Type="http://schemas.openxmlformats.org/officeDocument/2006/relationships/notesMaster" Target="/ppt/notesMasters/notesMaster1.xml" Id="R36336fe2e3574e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fdcd9799c146c6" /><Relationship Type="http://schemas.openxmlformats.org/officeDocument/2006/relationships/notesMaster" Target="/ppt/notesMasters/notesMaster1.xml" Id="R4c4a8894e38448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fa246f175046fd" /><Relationship Type="http://schemas.openxmlformats.org/officeDocument/2006/relationships/notesMaster" Target="/ppt/notesMasters/notesMaster1.xml" Id="Rad6d7d2124d44b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12c3fc5b1e4c70" /><Relationship Type="http://schemas.openxmlformats.org/officeDocument/2006/relationships/notesMaster" Target="/ppt/notesMasters/notesMaster1.xml" Id="R269a0d573d6545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版型 1：圖像主導。左側安排問題、方法與結論，右側保留裝置總覽及兩個結果圖。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使用說明</a:t>
            </a:r>
          </a:p>
          <a:p xmlns:a="http://schemas.openxmlformats.org/drawingml/2006/main">
            <a:r>
              <a:t>本頁為 90 × 120 cm 直式海報模板。每頁是一種完整海報版型，選擇一頁複製後填入研究內容。中括號為待替換文字，所有文字、圖說和圖框均為 PowerPoint 原生物件。圖片框為版面參考，可刪除框內提示並插入照片或圖表。頁首標題建議控制在兩行，作者依投稿規定調整。背景是 AI 生成裝飾圖，不含研究證據。Logo 取自原始檔，只保留中央圖徽以維持遠距辨識。QR Code 連到實驗室網站。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尺寸與列印</a:t>
            </a:r>
          </a:p>
          <a:p xmlns:a="http://schemas.openxmlformats.org/drawingml/2006/main">
            <a:r>
              <a:t>90 × 120 cm 是本模板採用的會議海報尺寸，請依主辦單位規範調整。MicroTAS 2025 建議 A0 (84.1 × 118.9 cm)，與本檔不同。正文預設 34.5–36 pt，圖說 26.25 pt，章節 45.75 pt，標題 83.25 pt。小型參考文獻 24.75 pt。使用英文字型 Nimbus Sans / Nimbus Roman；若電腦缺少字型，請於 PowerPoint 取代字型為 Arial / Times New Roman，並重新檢查折行。加入中文時可使用思源黑體或 Noto Sans TC。所有提示文字與空白圖框皆需在正式列印前替換。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 references inspected 18 October 2026. Layout ideas only. No third-party research figures are reproduced.</a:t>
            </a:r>
          </a:p>
          <a:p xmlns:a="http://schemas.openxmlformats.org/drawingml/2006/main">
            <a:r>
              <a:t>Caltech Hixon Writing Center, Scientific Posters worksheet: https://writing.caltech.edu/documents/24184/hwc_poster_-_interactive_worksheet.pdf</a:t>
            </a:r>
          </a:p>
          <a:p xmlns:a="http://schemas.openxmlformats.org/drawingml/2006/main">
            <a:r>
              <a:t>McGill University, Design of a Microfluidic Platform for Human Midbrain Organoid Generation and Testing: https://www.mcgill.ca/ose/files/ose/design_of_a_microfluidic_platform_for_human_midbrain_organoid_generation_and_testing.pdf</a:t>
            </a:r>
          </a:p>
          <a:p xmlns:a="http://schemas.openxmlformats.org/drawingml/2006/main">
            <a:r>
              <a:t>Rutgers COMSOL conference poster, Numerical Model of Induced Transmembrane Voltage: https://www.comsol.com/paper/download/854361/U.%20Ghosh_%20COMSOL%20conference%20Poster_final.pdf</a:t>
            </a:r>
          </a:p>
          <a:p xmlns:a="http://schemas.openxmlformats.org/drawingml/2006/main">
            <a:r>
              <a:t>MicroTAS 2025 poster instructions: https://microtas2025.org/authors/MicroTAS2025_PosterInstructions.pdf</a:t>
            </a:r>
          </a:p>
          <a:p xmlns:a="http://schemas.openxmlformats.org/drawingml/2006/main">
            <a:r>
              <a:t>Brand reference and QR destination: https://jimhaoch.github.io/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本次將同一套品牌圖示加入各章節。小字數字保留閱讀順序。第 4 頁為圖示素材庫，正式海報列印時請只選第 1、2 或 3 頁其中一頁。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版型 2：標準三欄。適合內容量較多、方法及結果分段明確的研究。每個欄位由上往下閱讀，再移向右側。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使用說明</a:t>
            </a:r>
          </a:p>
          <a:p xmlns:a="http://schemas.openxmlformats.org/drawingml/2006/main">
            <a:r>
              <a:t>本頁為 90 × 120 cm 直式海報模板。每頁是一種完整海報版型，選擇一頁複製後填入研究內容。中括號為待替換文字，所有文字、圖說和圖框均為 PowerPoint 原生物件。圖片框為版面參考，可刪除框內提示並插入照片或圖表。頁首標題建議控制在兩行，作者依投稿規定調整。背景是 AI 生成裝飾圖，不含研究證據。Logo 取自原始檔，只保留中央圖徽以維持遠距辨識。QR Code 連到實驗室網站。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尺寸與列印</a:t>
            </a:r>
          </a:p>
          <a:p xmlns:a="http://schemas.openxmlformats.org/drawingml/2006/main">
            <a:r>
              <a:t>90 × 120 cm 是本模板採用的會議海報尺寸，請依主辦單位規範調整。MicroTAS 2025 建議 A0 (84.1 × 118.9 cm)，與本檔不同。正文預設 34.5–36 pt，圖說 26.25 pt，章節 45.75 pt，標題 83.25 pt。小型參考文獻 24.75 pt。使用英文字型 Nimbus Sans / Nimbus Roman；若電腦缺少字型，請於 PowerPoint 取代字型為 Arial / Times New Roman，並重新檢查折行。加入中文時可使用思源黑體或 Noto Sans TC。所有提示文字與空白圖框皆需在正式列印前替換。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 references inspected 18 October 2026. Layout ideas only. No third-party research figures are reproduced.</a:t>
            </a:r>
          </a:p>
          <a:p xmlns:a="http://schemas.openxmlformats.org/drawingml/2006/main">
            <a:r>
              <a:t>Caltech Hixon Writing Center, Scientific Posters worksheet: https://writing.caltech.edu/documents/24184/hwc_poster_-_interactive_worksheet.pdf</a:t>
            </a:r>
          </a:p>
          <a:p xmlns:a="http://schemas.openxmlformats.org/drawingml/2006/main">
            <a:r>
              <a:t>McGill University, Design of a Microfluidic Platform for Human Midbrain Organoid Generation and Testing: https://www.mcgill.ca/ose/files/ose/design_of_a_microfluidic_platform_for_human_midbrain_organoid_generation_and_testing.pdf</a:t>
            </a:r>
          </a:p>
          <a:p xmlns:a="http://schemas.openxmlformats.org/drawingml/2006/main">
            <a:r>
              <a:t>Rutgers COMSOL conference poster, Numerical Model of Induced Transmembrane Voltage: https://www.comsol.com/paper/download/854361/U.%20Ghosh_%20COMSOL%20conference%20Poster_final.pdf</a:t>
            </a:r>
          </a:p>
          <a:p xmlns:a="http://schemas.openxmlformats.org/drawingml/2006/main">
            <a:r>
              <a:t>MicroTAS 2025 poster instructions: https://microtas2025.org/authors/MicroTAS2025_PosterInstructions.pdf</a:t>
            </a:r>
          </a:p>
          <a:p xmlns:a="http://schemas.openxmlformats.org/drawingml/2006/main">
            <a:r>
              <a:t>Brand reference and QR destination: https://jimhaoch.github.io/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本次將同一套品牌圖示加入各章節。小字數字保留閱讀順序。第 4 頁為圖示素材庫，正式海報列印時請只選第 1、2 或 3 頁其中一頁。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版型 3：中央大圖。適合裝置結構、流體路徑或工作原理是重點的研究。中央留一張整合圖，下方只保留方法及主要結果。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使用說明</a:t>
            </a:r>
          </a:p>
          <a:p xmlns:a="http://schemas.openxmlformats.org/drawingml/2006/main">
            <a:r>
              <a:t>本頁為 90 × 120 cm 直式海報模板。每頁是一種完整海報版型，選擇一頁複製後填入研究內容。中括號為待替換文字，所有文字、圖說和圖框均為 PowerPoint 原生物件。圖片框為版面參考，可刪除框內提示並插入照片或圖表。頁首標題建議控制在兩行，作者依投稿規定調整。背景是 AI 生成裝飾圖，不含研究證據。Logo 取自原始檔，只保留中央圖徽以維持遠距辨識。QR Code 連到實驗室網站。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尺寸與列印</a:t>
            </a:r>
          </a:p>
          <a:p xmlns:a="http://schemas.openxmlformats.org/drawingml/2006/main">
            <a:r>
              <a:t>90 × 120 cm 是本模板採用的會議海報尺寸，請依主辦單位規範調整。MicroTAS 2025 建議 A0 (84.1 × 118.9 cm)，與本檔不同。正文預設 34.5–36 pt，圖說 26.25 pt，章節 45.75 pt，標題 83.25 pt。小型參考文獻 24.75 pt。使用英文字型 Nimbus Sans / Nimbus Roman；若電腦缺少字型，請於 PowerPoint 取代字型為 Arial / Times New Roman，並重新檢查折行。加入中文時可使用思源黑體或 Noto Sans TC。所有提示文字與空白圖框皆需在正式列印前替換。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 references inspected 18 October 2026. Layout ideas only. No third-party research figures are reproduced.</a:t>
            </a:r>
          </a:p>
          <a:p xmlns:a="http://schemas.openxmlformats.org/drawingml/2006/main">
            <a:r>
              <a:t>Caltech Hixon Writing Center, Scientific Posters worksheet: https://writing.caltech.edu/documents/24184/hwc_poster_-_interactive_worksheet.pdf</a:t>
            </a:r>
          </a:p>
          <a:p xmlns:a="http://schemas.openxmlformats.org/drawingml/2006/main">
            <a:r>
              <a:t>McGill University, Design of a Microfluidic Platform for Human Midbrain Organoid Generation and Testing: https://www.mcgill.ca/ose/files/ose/design_of_a_microfluidic_platform_for_human_midbrain_organoid_generation_and_testing.pdf</a:t>
            </a:r>
          </a:p>
          <a:p xmlns:a="http://schemas.openxmlformats.org/drawingml/2006/main">
            <a:r>
              <a:t>Rutgers COMSOL conference poster, Numerical Model of Induced Transmembrane Voltage: https://www.comsol.com/paper/download/854361/U.%20Ghosh_%20COMSOL%20conference%20Poster_final.pdf</a:t>
            </a:r>
          </a:p>
          <a:p xmlns:a="http://schemas.openxmlformats.org/drawingml/2006/main">
            <a:r>
              <a:t>MicroTAS 2025 poster instructions: https://microtas2025.org/authors/MicroTAS2025_PosterInstructions.pdf</a:t>
            </a:r>
          </a:p>
          <a:p xmlns:a="http://schemas.openxmlformats.org/drawingml/2006/main">
            <a:r>
              <a:t>Brand reference and QR destination: https://jimhaoch.github.io/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本次將同一套品牌圖示加入各章節。小字數字保留閱讀順序。第 4 頁為圖示素材庫，正式海報列印時請只選第 1、2 或 3 頁其中一頁。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本頁為圖示素材頁。每個圖示均為獨立透明 PNG，請單獨點選複製。圖示為 AI 生成的抽象裝飾符號，適合放在章節標題或摘要旁。正式海報請只列印前三頁中的其中一頁。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54fa1710e54e2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397b0d332942b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346c0372e14e2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de15713c314f8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7d2d7c3ad84d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e93c6f516f48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ADBFE7F-AB0D-4F16-954F-D0B499B2C4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240000" y="16320000"/>
            <a:ext cx="25920000" cy="6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275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FB3CDDC-8A02-4E83-9181-40C5B016DB4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4860000" y="23760000"/>
            <a:ext cx="22680000" cy="480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25F7FC-347C-404F-A63C-AF6B4A1630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240000" y="18000000"/>
            <a:ext cx="25920000" cy="720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16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425E8E-D1A9-412C-8D2D-186BD86444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2500" y="3360000"/>
            <a:ext cx="28755000" cy="52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04EDA3-1E38-475F-927B-F037A7B111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822500" y="12000000"/>
            <a:ext cx="2875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181555B-D755-4379-B25F-D13C46C4E9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2500" y="3360000"/>
            <a:ext cx="28755000" cy="52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1E983A-B2B2-4D25-8EAF-3C806E099D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822500" y="12000000"/>
            <a:ext cx="1336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F0D4426-7B5F-4E73-88A1-0B29873E3E7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212500" y="12000000"/>
            <a:ext cx="1336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58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2C6D36-3C6C-4156-9A1C-E22417C192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2500" y="3360000"/>
            <a:ext cx="28755000" cy="52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7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6BA3F7-C231-4C47-9A3F-7731598A5F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822500" y="12000000"/>
            <a:ext cx="13365000" cy="268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41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222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303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384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465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546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627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7087500" indent="-607500" algn="l">
              <a:lnSpc>
                <a:spcPct val="110000"/>
              </a:lnSpc>
              <a:spcBef>
                <a:spcPts val="0"/>
              </a:spcBef>
              <a:spcAft>
                <a:spcPts val="3189"/>
              </a:spcAft>
              <a:buChar char="•"/>
              <a:defRPr sz="597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37c0fc620c47eb" /><Relationship Type="http://schemas.openxmlformats.org/officeDocument/2006/relationships/slideLayout" Target="/ppt/slideLayouts/slideLayout1.xml" Id="R1ebc7be21f37410d" /><Relationship Type="http://schemas.openxmlformats.org/officeDocument/2006/relationships/slideLayout" Target="/ppt/slideLayouts/slideLayout2.xml" Id="Rea98cba4875944d9" /><Relationship Type="http://schemas.openxmlformats.org/officeDocument/2006/relationships/slideLayout" Target="/ppt/slideLayouts/slideLayout3.xml" Id="Rf806203e24fb47e7" /><Relationship Type="http://schemas.openxmlformats.org/officeDocument/2006/relationships/slideLayout" Target="/ppt/slideLayouts/slideLayout4.xml" Id="R59bd148ae9fd4a3f" /><Relationship Type="http://schemas.openxmlformats.org/officeDocument/2006/relationships/slideLayout" Target="/ppt/slideLayouts/slideLayout5.xml" Id="R7f3cdb7d01f34fa3" /><Relationship Type="http://schemas.openxmlformats.org/officeDocument/2006/relationships/slideLayout" Target="/ppt/slideLayouts/slideLayout6.xml" Id="Rd4fa65bd4d0048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bc7be21f37410d"/>
    <p:sldLayoutId xmlns:r="http://schemas.openxmlformats.org/officeDocument/2006/relationships" id="2147483650" r:id="Rea98cba4875944d9"/>
    <p:sldLayoutId xmlns:r="http://schemas.openxmlformats.org/officeDocument/2006/relationships" id="2147483651" r:id="Rf806203e24fb47e7"/>
    <p:sldLayoutId xmlns:r="http://schemas.openxmlformats.org/officeDocument/2006/relationships" id="2147483652" r:id="R59bd148ae9fd4a3f"/>
    <p:sldLayoutId xmlns:r="http://schemas.openxmlformats.org/officeDocument/2006/relationships" id="2147483653" r:id="R7f3cdb7d01f34fa3"/>
    <p:sldLayoutId xmlns:r="http://schemas.openxmlformats.org/officeDocument/2006/relationships" id="2147483654" r:id="Rd4fa65bd4d0048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f03f9fdc544558" /><Relationship Type="http://schemas.openxmlformats.org/officeDocument/2006/relationships/image" Target="/ppt/media/image.png" Id="R8aa9dab15b6647f0" /><Relationship Type="http://schemas.openxmlformats.org/officeDocument/2006/relationships/image" Target="/ppt/media/image13.png" Id="Rb721e84ec52b4aa2" /><Relationship Type="http://schemas.openxmlformats.org/officeDocument/2006/relationships/image" Target="/ppt/media/image14.png" Id="R45ba1c05002d4f4e" /><Relationship Type="http://schemas.openxmlformats.org/officeDocument/2006/relationships/image" Target="/ppt/media/image15.png" Id="Rde92ed2e411040da" /><Relationship Type="http://schemas.openxmlformats.org/officeDocument/2006/relationships/image" Target="/ppt/media/image16.png" Id="Ra64e7e49242344df" /><Relationship Type="http://schemas.openxmlformats.org/officeDocument/2006/relationships/image" Target="/ppt/media/image17.png" Id="R4f9acd457d9b4890" /><Relationship Type="http://schemas.openxmlformats.org/officeDocument/2006/relationships/image" Target="/ppt/media/image21.png" Id="R2f57f541e8a14b12" /><Relationship Type="http://schemas.openxmlformats.org/officeDocument/2006/relationships/image" Target="/ppt/media/image18.png" Id="R314719952c4b42bd" /><Relationship Type="http://schemas.openxmlformats.org/officeDocument/2006/relationships/image" Target="/ppt/media/image19.png" Id="R77279fda50f0463f" /><Relationship Type="http://schemas.openxmlformats.org/officeDocument/2006/relationships/image" Target="/ppt/media/image10.png" Id="R48e709e6e2dc4091" /><Relationship Type="http://schemas.openxmlformats.org/officeDocument/2006/relationships/image" Target="/ppt/media/image11.png" Id="R0e650bce3c514586" /><Relationship Type="http://schemas.openxmlformats.org/officeDocument/2006/relationships/notesSlide" Target="/ppt/notesSlides/notesSlide1.xml" Id="Rbbd50cb149544e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14fa4531604847" /><Relationship Type="http://schemas.openxmlformats.org/officeDocument/2006/relationships/image" Target="/ppt/media/image.png" Id="R757cdcf6a4e541cf" /><Relationship Type="http://schemas.openxmlformats.org/officeDocument/2006/relationships/image" Target="/ppt/media/image13.png" Id="Rb2c59bcda44b4d6b" /><Relationship Type="http://schemas.openxmlformats.org/officeDocument/2006/relationships/image" Target="/ppt/media/image14.png" Id="Rd0e8cf604a9844a7" /><Relationship Type="http://schemas.openxmlformats.org/officeDocument/2006/relationships/image" Target="/ppt/media/image15.png" Id="Rb2b06da644ae4c93" /><Relationship Type="http://schemas.openxmlformats.org/officeDocument/2006/relationships/image" Target="/ppt/media/image16.png" Id="R000db4942f2e47af" /><Relationship Type="http://schemas.openxmlformats.org/officeDocument/2006/relationships/image" Target="/ppt/media/image17.png" Id="Rb4f22bb03ad74ccf" /><Relationship Type="http://schemas.openxmlformats.org/officeDocument/2006/relationships/image" Target="/ppt/media/image18.png" Id="Rb65720d2500c4568" /><Relationship Type="http://schemas.openxmlformats.org/officeDocument/2006/relationships/image" Target="/ppt/media/image19.png" Id="Rbe7342fcc0d94670" /><Relationship Type="http://schemas.openxmlformats.org/officeDocument/2006/relationships/image" Target="/ppt/media/image19.png" Id="R01668abb9c224269" /><Relationship Type="http://schemas.openxmlformats.org/officeDocument/2006/relationships/image" Target="/ppt/media/image21.png" Id="Ref31a8a2e48143c1" /><Relationship Type="http://schemas.openxmlformats.org/officeDocument/2006/relationships/image" Target="/ppt/media/image10.png" Id="R0dc8967d685f4c29" /><Relationship Type="http://schemas.openxmlformats.org/officeDocument/2006/relationships/image" Target="/ppt/media/image11.png" Id="R6a4b26a3599b41cd" /><Relationship Type="http://schemas.openxmlformats.org/officeDocument/2006/relationships/notesSlide" Target="/ppt/notesSlides/notesSlide2.xml" Id="R1bf7a758b3aa46f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9a033b0e7342e0" /><Relationship Type="http://schemas.openxmlformats.org/officeDocument/2006/relationships/image" Target="/ppt/media/image.png" Id="Rd65577ab8b3e4ee9" /><Relationship Type="http://schemas.openxmlformats.org/officeDocument/2006/relationships/image" Target="/ppt/media/image13.png" Id="R80117919f3704290" /><Relationship Type="http://schemas.openxmlformats.org/officeDocument/2006/relationships/image" Target="/ppt/media/image14.png" Id="Rc9248fef879c4c28" /><Relationship Type="http://schemas.openxmlformats.org/officeDocument/2006/relationships/image" Target="/ppt/media/image15.png" Id="R1a8a45909dca40c5" /><Relationship Type="http://schemas.openxmlformats.org/officeDocument/2006/relationships/image" Target="/ppt/media/image16.png" Id="R3c0c6fcdd65d4a3a" /><Relationship Type="http://schemas.openxmlformats.org/officeDocument/2006/relationships/image" Target="/ppt/media/image15.png" Id="Rc7ba9650b2d84189" /><Relationship Type="http://schemas.openxmlformats.org/officeDocument/2006/relationships/image" Target="/ppt/media/image17.png" Id="R87dea3f713cb4923" /><Relationship Type="http://schemas.openxmlformats.org/officeDocument/2006/relationships/image" Target="/ppt/media/image19.png" Id="Ra49ca213f0a14f61" /><Relationship Type="http://schemas.openxmlformats.org/officeDocument/2006/relationships/image" Target="/ppt/media/image21.png" Id="Rdf03442eda844e84" /><Relationship Type="http://schemas.openxmlformats.org/officeDocument/2006/relationships/image" Target="/ppt/media/image10.png" Id="R51974a06b2504dd3" /><Relationship Type="http://schemas.openxmlformats.org/officeDocument/2006/relationships/image" Target="/ppt/media/image11.png" Id="R0544264be5b9497f" /><Relationship Type="http://schemas.openxmlformats.org/officeDocument/2006/relationships/notesSlide" Target="/ppt/notesSlides/notesSlide3.xml" Id="Rba5486c8217c43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368625329047a4" /><Relationship Type="http://schemas.openxmlformats.org/officeDocument/2006/relationships/image" Target="/ppt/media/image13.png" Id="Rcf426d0ee7a54fcb" /><Relationship Type="http://schemas.openxmlformats.org/officeDocument/2006/relationships/image" Target="/ppt/media/image18.png" Id="Rdc8f34ac16364ab7" /><Relationship Type="http://schemas.openxmlformats.org/officeDocument/2006/relationships/image" Target="/ppt/media/image37.png" Id="R96603406e91f4ba2" /><Relationship Type="http://schemas.openxmlformats.org/officeDocument/2006/relationships/image" Target="/ppt/media/image38.png" Id="R893c1fb024a44e6e" /><Relationship Type="http://schemas.openxmlformats.org/officeDocument/2006/relationships/image" Target="/ppt/media/image39.png" Id="R5a14d957e5cd4a5a" /><Relationship Type="http://schemas.openxmlformats.org/officeDocument/2006/relationships/image" Target="/ppt/media/image40.png" Id="R3e5d40298aa44d50" /><Relationship Type="http://schemas.openxmlformats.org/officeDocument/2006/relationships/image" Target="/ppt/media/image41.png" Id="R0c6b7a069ca04510" /><Relationship Type="http://schemas.openxmlformats.org/officeDocument/2006/relationships/image" Target="/ppt/media/image42.png" Id="R656cfa4596ed4977" /><Relationship Type="http://schemas.openxmlformats.org/officeDocument/2006/relationships/image" Target="/ppt/media/image17.png" Id="R8c0a54dc6a964fc9" /><Relationship Type="http://schemas.openxmlformats.org/officeDocument/2006/relationships/image" Target="/ppt/media/image44.png" Id="R91be82208b4b4733" /><Relationship Type="http://schemas.openxmlformats.org/officeDocument/2006/relationships/image" Target="/ppt/media/image45.png" Id="Re7f574aa011c4569" /><Relationship Type="http://schemas.openxmlformats.org/officeDocument/2006/relationships/image" Target="/ppt/media/image46.png" Id="R689e9e298b0446bd" /><Relationship Type="http://schemas.openxmlformats.org/officeDocument/2006/relationships/image" Target="/ppt/media/image47.png" Id="Ra5333954752e4295" /><Relationship Type="http://schemas.openxmlformats.org/officeDocument/2006/relationships/image" Target="/ppt/media/image10.png" Id="R3d07b6c7759146ae" /><Relationship Type="http://schemas.openxmlformats.org/officeDocument/2006/relationships/image" Target="/ppt/media/image19.png" Id="R9639abf7838f4095" /><Relationship Type="http://schemas.openxmlformats.org/officeDocument/2006/relationships/image" Target="/ppt/media/image15.png" Id="Re0f44ecde9f549cb" /><Relationship Type="http://schemas.openxmlformats.org/officeDocument/2006/relationships/image" Target="/ppt/media/image51.png" Id="R731c26e426084114" /><Relationship Type="http://schemas.openxmlformats.org/officeDocument/2006/relationships/image" Target="/ppt/media/image52.png" Id="R4f106361b36c43bd" /><Relationship Type="http://schemas.openxmlformats.org/officeDocument/2006/relationships/image" Target="/ppt/media/image53.png" Id="Ref15f33d13cf4604" /><Relationship Type="http://schemas.openxmlformats.org/officeDocument/2006/relationships/image" Target="/ppt/media/image54.png" Id="Rb5d336f58d1140e2" /><Relationship Type="http://schemas.openxmlformats.org/officeDocument/2006/relationships/image" Target="/ppt/media/image11.png" Id="R590e7b394bfa40d9" /><Relationship Type="http://schemas.openxmlformats.org/officeDocument/2006/relationships/image" Target="/ppt/media/image56.png" Id="R91a3f45bae4f4ca5" /><Relationship Type="http://schemas.openxmlformats.org/officeDocument/2006/relationships/image" Target="/ppt/media/image57.png" Id="R54c49e2d1d0f4529" /><Relationship Type="http://schemas.openxmlformats.org/officeDocument/2006/relationships/image" Target="/ppt/media/image21.png" Id="R4c9a52090e614d6f" /><Relationship Type="http://schemas.openxmlformats.org/officeDocument/2006/relationships/image" Target="/ppt/media/image16.png" Id="Rf3375814da08492e" /><Relationship Type="http://schemas.openxmlformats.org/officeDocument/2006/relationships/notesSlide" Target="/ppt/notesSlides/notesSlide4.xml" Id="R943565f941f3476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A0B7643-F13A-4D7B-91E0-B956EFA144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9dab15b6647f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2400000" cy="4320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8CEE2A-0B34-4A07-858B-E29F2463BF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21e84ec52b4aa2"/>
          <a:stretch xmlns:a="http://schemas.openxmlformats.org/drawingml/2006/main"/>
        </p:blipFill>
        <p:spPr>
          <a:xfrm xmlns:a="http://schemas.openxmlformats.org/drawingml/2006/main">
            <a:off x="1333500" y="1000125"/>
            <a:ext cx="3619500" cy="3619500"/>
          </a:xfrm>
          <a:prstGeom xmlns:a="http://schemas.openxmlformats.org/drawingml/2006/main" prst="ellipse">
            <a:avLst/>
          </a:prstGeom>
        </p:spPr>
      </p:pic>
      <p:sp>
        <p:nvSpPr>
          <p:cNvPr id="3" name="lab-brand">
            <a:extLst xmlns:a="http://schemas.openxmlformats.org/drawingml/2006/main">
              <a:ext uri="{FF2B5EF4-FFF2-40B4-BE49-F238E27FC236}">
                <a16:creationId xmlns:a16="http://schemas.microsoft.com/office/drawing/2014/main" id="{34617F47-161E-4B82-8F83-219A4DCF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38200"/>
            <a:ext cx="2286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defPPr>
            <a:lvl1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1pPr>
            <a:lvl2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2pPr>
            <a:lvl3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3pPr>
            <a:lvl4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4pPr>
            <a:lvl5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5pPr>
            <a:lvl6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6pPr>
            <a:lvl7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7pPr>
            <a:lvl8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8pPr>
            <a:lvl9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pPr>
            <a:r>
              <a: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4" name="research-title">
            <a:extLst xmlns:a="http://schemas.openxmlformats.org/drawingml/2006/main">
              <a:ext uri="{FF2B5EF4-FFF2-40B4-BE49-F238E27FC236}">
                <a16:creationId xmlns:a16="http://schemas.microsoft.com/office/drawing/2014/main" id="{FD7A4C79-0294-47FE-9E0F-7EAE65BB6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4384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RESEARCH TITLE:</a:t>
            </a:r>
          </a:p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MAIN FINDING OR APPLICATION</a:t>
            </a:r>
          </a:p>
        </p:txBody>
      </p:sp>
      <p:sp>
        <p:nvSpPr>
          <p:cNvPr id="5" name="authors">
            <a:extLst xmlns:a="http://schemas.openxmlformats.org/drawingml/2006/main">
              <a:ext uri="{FF2B5EF4-FFF2-40B4-BE49-F238E27FC236}">
                <a16:creationId xmlns:a16="http://schemas.microsoft.com/office/drawing/2014/main" id="{081D3ADA-A611-4648-BBA0-C1DFC225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2428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[Presenting Author]¹, [Co-author]¹, Chun-Hao Chang¹*</a:t>
            </a:r>
          </a:p>
        </p:txBody>
      </p:sp>
      <p:sp>
        <p:nvSpPr>
          <p:cNvPr id="6" name="affiliation">
            <a:extLst xmlns:a="http://schemas.openxmlformats.org/drawingml/2006/main">
              <a:ext uri="{FF2B5EF4-FFF2-40B4-BE49-F238E27FC236}">
                <a16:creationId xmlns:a16="http://schemas.microsoft.com/office/drawing/2014/main" id="{BCB00723-5401-4BB3-BB1D-A2994B80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53050"/>
            <a:ext cx="2428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¹ Department of Biotechnology and Laboratory Science in Medicine</a:t>
            </a:r>
          </a:p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National Yang Ming Chiao Tung University, Taipei, Taiwan</a:t>
            </a:r>
          </a:p>
        </p:txBody>
      </p:sp>
      <p:sp>
        <p:nvSpPr>
          <p:cNvPr id="7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67697EA2-5919-484F-B0E5-53CD0C71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7648575"/>
            <a:ext cx="5610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KEY FINDING</a:t>
            </a:r>
          </a:p>
        </p:txBody>
      </p:sp>
      <p:sp>
        <p:nvSpPr>
          <p:cNvPr id="8" name="takeaway">
            <a:extLst xmlns:a="http://schemas.openxmlformats.org/drawingml/2006/main">
              <a:ext uri="{FF2B5EF4-FFF2-40B4-BE49-F238E27FC236}">
                <a16:creationId xmlns:a16="http://schemas.microsoft.com/office/drawing/2014/main" id="{62395127-6792-450F-931E-34CCC987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8315325"/>
            <a:ext cx="2992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that states the principal finding and its significance]</a:t>
            </a:r>
          </a:p>
        </p:txBody>
      </p:sp>
      <p:sp>
        <p:nvSpPr>
          <p:cNvPr id="9" name="section-1-number">
            <a:extLst xmlns:a="http://schemas.openxmlformats.org/drawingml/2006/main">
              <a:ext uri="{FF2B5EF4-FFF2-40B4-BE49-F238E27FC236}">
                <a16:creationId xmlns:a16="http://schemas.microsoft.com/office/drawing/2014/main" id="{B258EA8F-C77B-4ECC-ABE3-E6227DA6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section-1-heading">
            <a:extLst xmlns:a="http://schemas.openxmlformats.org/drawingml/2006/main">
              <a:ext uri="{FF2B5EF4-FFF2-40B4-BE49-F238E27FC236}">
                <a16:creationId xmlns:a16="http://schemas.microsoft.com/office/drawing/2014/main" id="{FBE6D14C-B47E-4B03-8E3B-24BF277E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0477500"/>
            <a:ext cx="7667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Research question</a:t>
            </a:r>
          </a:p>
        </p:txBody>
      </p:sp>
      <p:sp>
        <p:nvSpPr>
          <p:cNvPr id="11" name="section-1-rule">
            <a:extLst xmlns:a="http://schemas.openxmlformats.org/drawingml/2006/main">
              <a:ext uri="{FF2B5EF4-FFF2-40B4-BE49-F238E27FC236}">
                <a16:creationId xmlns:a16="http://schemas.microsoft.com/office/drawing/2014/main" id="{80B36316-A4D8-4514-9293-B68AE21A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353800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2" name="intro-copy">
            <a:extLst xmlns:a="http://schemas.openxmlformats.org/drawingml/2006/main">
              <a:ext uri="{FF2B5EF4-FFF2-40B4-BE49-F238E27FC236}">
                <a16:creationId xmlns:a16="http://schemas.microsoft.com/office/drawing/2014/main" id="{FA6A20DB-9BF7-4BCF-9600-996E1BC9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715750"/>
            <a:ext cx="8572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[Describe the clinical or biological problem and identify the specific gap.]</a:t>
            </a:r>
          </a:p>
        </p:txBody>
      </p:sp>
      <p:sp>
        <p:nvSpPr>
          <p:cNvPr id="13" name="context-image-replaceable-frame">
            <a:extLst xmlns:a="http://schemas.openxmlformats.org/drawingml/2006/main">
              <a:ext uri="{FF2B5EF4-FFF2-40B4-BE49-F238E27FC236}">
                <a16:creationId xmlns:a16="http://schemas.microsoft.com/office/drawing/2014/main" id="{3B027747-624E-44CB-94C5-85979930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4287500"/>
            <a:ext cx="857250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14" name="context-image-label">
            <a:extLst xmlns:a="http://schemas.openxmlformats.org/drawingml/2006/main">
              <a:ext uri="{FF2B5EF4-FFF2-40B4-BE49-F238E27FC236}">
                <a16:creationId xmlns:a16="http://schemas.microsoft.com/office/drawing/2014/main" id="{36BF9A30-2FB6-46AA-8FB4-601D49EC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859125"/>
            <a:ext cx="7905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CONTEXT OR CONCEPT</a:t>
            </a:r>
          </a:p>
        </p:txBody>
      </p:sp>
      <p:sp>
        <p:nvSpPr>
          <p:cNvPr id="15" name="context-image-hint">
            <a:extLst xmlns:a="http://schemas.openxmlformats.org/drawingml/2006/main">
              <a:ext uri="{FF2B5EF4-FFF2-40B4-BE49-F238E27FC236}">
                <a16:creationId xmlns:a16="http://schemas.microsoft.com/office/drawing/2014/main" id="{B7F2C4E7-F0DF-4EE5-93CC-BDBFFA29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6716375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Replace with a clinical image or concept schematic</a:t>
            </a:r>
          </a:p>
        </p:txBody>
      </p:sp>
      <p:sp>
        <p:nvSpPr>
          <p:cNvPr id="16" name="context-caption">
            <a:extLst xmlns:a="http://schemas.openxmlformats.org/drawingml/2006/main">
              <a:ext uri="{FF2B5EF4-FFF2-40B4-BE49-F238E27FC236}">
                <a16:creationId xmlns:a16="http://schemas.microsoft.com/office/drawing/2014/main" id="{325B8C0D-A5BB-4140-9486-0C1640CF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9002375"/>
            <a:ext cx="8572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1. [Context and study objective.]</a:t>
            </a:r>
          </a:p>
        </p:txBody>
      </p:sp>
      <p:sp>
        <p:nvSpPr>
          <p:cNvPr id="17" name="section-2-number">
            <a:extLst xmlns:a="http://schemas.openxmlformats.org/drawingml/2006/main">
              <a:ext uri="{FF2B5EF4-FFF2-40B4-BE49-F238E27FC236}">
                <a16:creationId xmlns:a16="http://schemas.microsoft.com/office/drawing/2014/main" id="{890BEAE8-2AC2-49C7-90F7-BEDCF4A2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1355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8" name="section-2-heading">
            <a:extLst xmlns:a="http://schemas.openxmlformats.org/drawingml/2006/main">
              <a:ext uri="{FF2B5EF4-FFF2-40B4-BE49-F238E27FC236}">
                <a16:creationId xmlns:a16="http://schemas.microsoft.com/office/drawing/2014/main" id="{3D1A4A8D-7031-4E7F-8DB4-8338950F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0764500"/>
            <a:ext cx="7667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Experimental approach</a:t>
            </a:r>
          </a:p>
        </p:txBody>
      </p:sp>
      <p:sp>
        <p:nvSpPr>
          <p:cNvPr id="19" name="section-2-rule">
            <a:extLst xmlns:a="http://schemas.openxmlformats.org/drawingml/2006/main">
              <a:ext uri="{FF2B5EF4-FFF2-40B4-BE49-F238E27FC236}">
                <a16:creationId xmlns:a16="http://schemas.microsoft.com/office/drawing/2014/main" id="{68D10C83-E2F9-4A14-90ED-AD3B5128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1640800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0" name="methods-figure-replaceable-frame">
            <a:extLst xmlns:a="http://schemas.openxmlformats.org/drawingml/2006/main">
              <a:ext uri="{FF2B5EF4-FFF2-40B4-BE49-F238E27FC236}">
                <a16:creationId xmlns:a16="http://schemas.microsoft.com/office/drawing/2014/main" id="{DA9E9B87-8F05-4EF9-AACD-BCCC5F64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2002750"/>
            <a:ext cx="8572500" cy="714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1" name="methods-figure-label">
            <a:extLst xmlns:a="http://schemas.openxmlformats.org/drawingml/2006/main">
              <a:ext uri="{FF2B5EF4-FFF2-40B4-BE49-F238E27FC236}">
                <a16:creationId xmlns:a16="http://schemas.microsoft.com/office/drawing/2014/main" id="{D713D61D-9C64-4B74-BA90-664A7263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907875"/>
            <a:ext cx="7905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EXPERIMENTAL WORKFLOW</a:t>
            </a:r>
          </a:p>
        </p:txBody>
      </p:sp>
      <p:sp>
        <p:nvSpPr>
          <p:cNvPr id="22" name="methods-figure-hint">
            <a:extLst xmlns:a="http://schemas.openxmlformats.org/drawingml/2006/main">
              <a:ext uri="{FF2B5EF4-FFF2-40B4-BE49-F238E27FC236}">
                <a16:creationId xmlns:a16="http://schemas.microsoft.com/office/drawing/2014/main" id="{3AB26123-CF2B-432C-92BC-43616CD0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5765125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Sample preparation, assay procedure and readout</a:t>
            </a:r>
          </a:p>
        </p:txBody>
      </p:sp>
      <p:sp>
        <p:nvSpPr>
          <p:cNvPr id="23" name="methods-caption">
            <a:extLst xmlns:a="http://schemas.openxmlformats.org/drawingml/2006/main">
              <a:ext uri="{FF2B5EF4-FFF2-40B4-BE49-F238E27FC236}">
                <a16:creationId xmlns:a16="http://schemas.microsoft.com/office/drawing/2014/main" id="{405371C3-9FFC-4105-86E0-DDB448A4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384625"/>
            <a:ext cx="8572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2. [Workflow, key conditions and controls.]</a:t>
            </a:r>
          </a:p>
        </p:txBody>
      </p:sp>
      <p:sp>
        <p:nvSpPr>
          <p:cNvPr id="24" name="section-5-number">
            <a:extLst xmlns:a="http://schemas.openxmlformats.org/drawingml/2006/main">
              <a:ext uri="{FF2B5EF4-FFF2-40B4-BE49-F238E27FC236}">
                <a16:creationId xmlns:a16="http://schemas.microsoft.com/office/drawing/2014/main" id="{80342D08-6DF0-4038-AFC4-9CD7E176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499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25" name="section-5-heading">
            <a:extLst xmlns:a="http://schemas.openxmlformats.org/drawingml/2006/main">
              <a:ext uri="{FF2B5EF4-FFF2-40B4-BE49-F238E27FC236}">
                <a16:creationId xmlns:a16="http://schemas.microsoft.com/office/drawing/2014/main" id="{B8660051-6171-421B-B7FB-8E49DED5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1908750"/>
            <a:ext cx="7667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Conclusions</a:t>
            </a:r>
          </a:p>
        </p:txBody>
      </p:sp>
      <p:sp>
        <p:nvSpPr>
          <p:cNvPr id="26" name="section-5-rule">
            <a:extLst xmlns:a="http://schemas.openxmlformats.org/drawingml/2006/main">
              <a:ext uri="{FF2B5EF4-FFF2-40B4-BE49-F238E27FC236}">
                <a16:creationId xmlns:a16="http://schemas.microsoft.com/office/drawing/2014/main" id="{5394DC15-36DD-46DC-8E85-33E2BCC8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785050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7" name="conclusion-copy">
            <a:extLst xmlns:a="http://schemas.openxmlformats.org/drawingml/2006/main">
              <a:ext uri="{FF2B5EF4-FFF2-40B4-BE49-F238E27FC236}">
                <a16:creationId xmlns:a16="http://schemas.microsoft.com/office/drawing/2014/main" id="{801D7F64-7B64-4041-BD3D-BEACAC44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147000"/>
            <a:ext cx="8572500" cy="457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[State the supported conclusion.]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[Explain its relevance and the next validation step.]</a:t>
            </a:r>
          </a:p>
        </p:txBody>
      </p:sp>
      <p:sp>
        <p:nvSpPr>
          <p:cNvPr id="28" name="section-3-number">
            <a:extLst xmlns:a="http://schemas.openxmlformats.org/drawingml/2006/main">
              <a:ext uri="{FF2B5EF4-FFF2-40B4-BE49-F238E27FC236}">
                <a16:creationId xmlns:a16="http://schemas.microsoft.com/office/drawing/2014/main" id="{BAF5E63F-55FA-48B2-970E-4F414E59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9" name="section-3-heading">
            <a:extLst xmlns:a="http://schemas.openxmlformats.org/drawingml/2006/main">
              <a:ext uri="{FF2B5EF4-FFF2-40B4-BE49-F238E27FC236}">
                <a16:creationId xmlns:a16="http://schemas.microsoft.com/office/drawing/2014/main" id="{C52EA777-8ABA-495A-B584-2B64F17B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10477500"/>
            <a:ext cx="19398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and assay design</a:t>
            </a:r>
          </a:p>
        </p:txBody>
      </p:sp>
      <p:sp>
        <p:nvSpPr>
          <p:cNvPr id="30" name="section-3-rule">
            <a:extLst xmlns:a="http://schemas.openxmlformats.org/drawingml/2006/main">
              <a:ext uri="{FF2B5EF4-FFF2-40B4-BE49-F238E27FC236}">
                <a16:creationId xmlns:a16="http://schemas.microsoft.com/office/drawing/2014/main" id="{E3122935-2C1E-471E-A3AF-36DCFAD8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353800"/>
            <a:ext cx="2030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1" name="device-overview-replaceable-frame">
            <a:extLst xmlns:a="http://schemas.openxmlformats.org/drawingml/2006/main">
              <a:ext uri="{FF2B5EF4-FFF2-40B4-BE49-F238E27FC236}">
                <a16:creationId xmlns:a16="http://schemas.microsoft.com/office/drawing/2014/main" id="{0D1E5378-8121-48E8-B05E-76374537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1715750"/>
            <a:ext cx="20303250" cy="1000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2" name="device-overview-label">
            <a:extLst xmlns:a="http://schemas.openxmlformats.org/drawingml/2006/main">
              <a:ext uri="{FF2B5EF4-FFF2-40B4-BE49-F238E27FC236}">
                <a16:creationId xmlns:a16="http://schemas.microsoft.com/office/drawing/2014/main" id="{CB53D3D3-E303-4F0E-9176-65347510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16049625"/>
            <a:ext cx="19636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OVERVIEW / WORKING PRINCIPLE</a:t>
            </a:r>
          </a:p>
        </p:txBody>
      </p:sp>
      <p:sp>
        <p:nvSpPr>
          <p:cNvPr id="33" name="device-overview-hint">
            <a:extLst xmlns:a="http://schemas.openxmlformats.org/drawingml/2006/main">
              <a:ext uri="{FF2B5EF4-FFF2-40B4-BE49-F238E27FC236}">
                <a16:creationId xmlns:a16="http://schemas.microsoft.com/office/drawing/2014/main" id="{90E3686B-5A78-4630-B4FE-98BBF38C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906875"/>
            <a:ext cx="1935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Main biochip schematic, device photo or exploded view</a:t>
            </a:r>
          </a:p>
        </p:txBody>
      </p:sp>
      <p:sp>
        <p:nvSpPr>
          <p:cNvPr id="34" name="device-caption">
            <a:extLst xmlns:a="http://schemas.openxmlformats.org/drawingml/2006/main">
              <a:ext uri="{FF2B5EF4-FFF2-40B4-BE49-F238E27FC236}">
                <a16:creationId xmlns:a16="http://schemas.microsoft.com/office/drawing/2014/main" id="{587A35CA-5D9D-49AC-A72A-01546331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1955125"/>
            <a:ext cx="2030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3. [Identify chip components, dimensions and assay functions.]</a:t>
            </a:r>
          </a:p>
        </p:txBody>
      </p:sp>
      <p:sp>
        <p:nvSpPr>
          <p:cNvPr id="35" name="section-4-number">
            <a:extLst xmlns:a="http://schemas.openxmlformats.org/drawingml/2006/main">
              <a:ext uri="{FF2B5EF4-FFF2-40B4-BE49-F238E27FC236}">
                <a16:creationId xmlns:a16="http://schemas.microsoft.com/office/drawing/2014/main" id="{616E3EAA-9D85-42C0-BC42-821012C1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4403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36" name="section-4-heading">
            <a:extLst xmlns:a="http://schemas.openxmlformats.org/drawingml/2006/main">
              <a:ext uri="{FF2B5EF4-FFF2-40B4-BE49-F238E27FC236}">
                <a16:creationId xmlns:a16="http://schemas.microsoft.com/office/drawing/2014/main" id="{727A4411-28BE-4D01-B5F9-F8CA4CB9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23812500"/>
            <a:ext cx="19398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Performance and validation</a:t>
            </a:r>
          </a:p>
        </p:txBody>
      </p:sp>
      <p:sp>
        <p:nvSpPr>
          <p:cNvPr id="37" name="section-4-rule">
            <a:extLst xmlns:a="http://schemas.openxmlformats.org/drawingml/2006/main">
              <a:ext uri="{FF2B5EF4-FFF2-40B4-BE49-F238E27FC236}">
                <a16:creationId xmlns:a16="http://schemas.microsoft.com/office/drawing/2014/main" id="{CF8F6467-9315-4EE5-A239-BFEFABAE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4688800"/>
            <a:ext cx="2030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8" name="result-a-replaceable-frame">
            <a:extLst xmlns:a="http://schemas.openxmlformats.org/drawingml/2006/main">
              <a:ext uri="{FF2B5EF4-FFF2-40B4-BE49-F238E27FC236}">
                <a16:creationId xmlns:a16="http://schemas.microsoft.com/office/drawing/2014/main" id="{6243F2FA-E72C-4CCC-BC90-11F22289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5050750"/>
            <a:ext cx="9818250" cy="752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9" name="result-a-label">
            <a:extLst xmlns:a="http://schemas.openxmlformats.org/drawingml/2006/main">
              <a:ext uri="{FF2B5EF4-FFF2-40B4-BE49-F238E27FC236}">
                <a16:creationId xmlns:a16="http://schemas.microsoft.com/office/drawing/2014/main" id="{19D5D246-AF48-4192-B807-9EDCB569A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28146375"/>
            <a:ext cx="915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QUANTITATIVE RESULT</a:t>
            </a:r>
          </a:p>
        </p:txBody>
      </p:sp>
      <p:sp>
        <p:nvSpPr>
          <p:cNvPr id="40" name="result-a-hint">
            <a:extLst xmlns:a="http://schemas.openxmlformats.org/drawingml/2006/main">
              <a:ext uri="{FF2B5EF4-FFF2-40B4-BE49-F238E27FC236}">
                <a16:creationId xmlns:a16="http://schemas.microsoft.com/office/drawing/2014/main" id="{78C3D0FE-FED4-421C-B67C-BAB9B97C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003625"/>
            <a:ext cx="886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Calibration, efficiency or performance plot</a:t>
            </a:r>
          </a:p>
        </p:txBody>
      </p:sp>
      <p:sp>
        <p:nvSpPr>
          <p:cNvPr id="41" name="result-b-replaceable-frame">
            <a:extLst xmlns:a="http://schemas.openxmlformats.org/drawingml/2006/main">
              <a:ext uri="{FF2B5EF4-FFF2-40B4-BE49-F238E27FC236}">
                <a16:creationId xmlns:a16="http://schemas.microsoft.com/office/drawing/2014/main" id="{C1AD733C-994D-427C-8D4C-03B70ACA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3500" y="25050750"/>
            <a:ext cx="9818250" cy="752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42" name="result-b-label">
            <a:extLst xmlns:a="http://schemas.openxmlformats.org/drawingml/2006/main">
              <a:ext uri="{FF2B5EF4-FFF2-40B4-BE49-F238E27FC236}">
                <a16:creationId xmlns:a16="http://schemas.microsoft.com/office/drawing/2014/main" id="{C7249D0A-B507-4EB7-B959-49418578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6875" y="28146375"/>
            <a:ext cx="915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BIOLOGICAL VALIDATION</a:t>
            </a:r>
          </a:p>
        </p:txBody>
      </p:sp>
      <p:sp>
        <p:nvSpPr>
          <p:cNvPr id="43" name="result-b-hint">
            <a:extLst xmlns:a="http://schemas.openxmlformats.org/drawingml/2006/main">
              <a:ext uri="{FF2B5EF4-FFF2-40B4-BE49-F238E27FC236}">
                <a16:creationId xmlns:a16="http://schemas.microsoft.com/office/drawing/2014/main" id="{1635B612-1F68-43F5-8A3C-EC33EB7C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9750" y="29003625"/>
            <a:ext cx="886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Microscopy or application data</a:t>
            </a:r>
          </a:p>
        </p:txBody>
      </p:sp>
      <p:sp>
        <p:nvSpPr>
          <p:cNvPr id="44" name="result-a-caption">
            <a:extLst xmlns:a="http://schemas.openxmlformats.org/drawingml/2006/main">
              <a:ext uri="{FF2B5EF4-FFF2-40B4-BE49-F238E27FC236}">
                <a16:creationId xmlns:a16="http://schemas.microsoft.com/office/drawing/2014/main" id="{7C67CF2E-D5D3-45A5-93C7-23030570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2861250"/>
            <a:ext cx="9818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4. [Units, n, error bars and statistical test.]</a:t>
            </a:r>
          </a:p>
        </p:txBody>
      </p:sp>
      <p:sp>
        <p:nvSpPr>
          <p:cNvPr id="45" name="result-b-caption">
            <a:extLst xmlns:a="http://schemas.openxmlformats.org/drawingml/2006/main">
              <a:ext uri="{FF2B5EF4-FFF2-40B4-BE49-F238E27FC236}">
                <a16:creationId xmlns:a16="http://schemas.microsoft.com/office/drawing/2014/main" id="{DDA23C49-9311-4C60-9A88-ACCFA800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3500" y="32861250"/>
            <a:ext cx="9818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5. [Sample type, controls and scale bar.]</a:t>
            </a:r>
          </a:p>
        </p:txBody>
      </p:sp>
      <p:sp>
        <p:nvSpPr>
          <p:cNvPr id="46" name="result-message">
            <a:extLst xmlns:a="http://schemas.openxmlformats.org/drawingml/2006/main">
              <a:ext uri="{FF2B5EF4-FFF2-40B4-BE49-F238E27FC236}">
                <a16:creationId xmlns:a16="http://schemas.microsoft.com/office/drawing/2014/main" id="{F3607E84-31F6-4962-B159-60B37542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5147250"/>
            <a:ext cx="20303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2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[Summarize the result that directly answers the research question.]</a:t>
            </a:r>
          </a:p>
        </p:txBody>
      </p:sp>
      <p:sp>
        <p:nvSpPr>
          <p:cNvPr id="47" name="footer-reading-surface">
            <a:extLst xmlns:a="http://schemas.openxmlformats.org/drawingml/2006/main">
              <a:ext uri="{FF2B5EF4-FFF2-40B4-BE49-F238E27FC236}">
                <a16:creationId xmlns:a16="http://schemas.microsoft.com/office/drawing/2014/main" id="{A187EE5D-0EE2-4A68-9CE4-83ED0391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290500"/>
            <a:ext cx="32400000" cy="490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6678DC1D-F038-4431-BF63-704404E3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766750"/>
            <a:ext cx="2992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49" name="references-label">
            <a:extLst xmlns:a="http://schemas.openxmlformats.org/drawingml/2006/main">
              <a:ext uri="{FF2B5EF4-FFF2-40B4-BE49-F238E27FC236}">
                <a16:creationId xmlns:a16="http://schemas.microsoft.com/office/drawing/2014/main" id="{4E156FAC-1CA1-4969-958E-08908244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9195375"/>
            <a:ext cx="1611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REFERENCES &amp; ACKNOWLEDGEMENTS</a:t>
            </a:r>
          </a:p>
        </p:txBody>
      </p:sp>
      <p:sp>
        <p:nvSpPr>
          <p:cNvPr id="50" name="references">
            <a:extLst xmlns:a="http://schemas.openxmlformats.org/drawingml/2006/main">
              <a:ext uri="{FF2B5EF4-FFF2-40B4-BE49-F238E27FC236}">
                <a16:creationId xmlns:a16="http://schemas.microsoft.com/office/drawing/2014/main" id="{DD1A9797-5AF2-4247-8656-63BF1062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0"/>
            <a:ext cx="1628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[1]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[2]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[Funding agency, grant number and collaborators]</a:t>
            </a:r>
          </a:p>
        </p:txBody>
      </p:sp>
      <p:sp>
        <p:nvSpPr>
          <p:cNvPr id="51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A12233CB-100B-47E5-A50A-5C1FE714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16700" y="39195375"/>
            <a:ext cx="659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CONTACT</a:t>
            </a:r>
          </a:p>
        </p:txBody>
      </p:sp>
      <p:sp>
        <p:nvSpPr>
          <p:cNvPr id="52" name="contact">
            <a:extLst xmlns:a="http://schemas.openxmlformats.org/drawingml/2006/main">
              <a:ext uri="{FF2B5EF4-FFF2-40B4-BE49-F238E27FC236}">
                <a16:creationId xmlns:a16="http://schemas.microsoft.com/office/drawing/2014/main" id="{17A723C9-83F9-44E0-8DFD-39FDB2BD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0" y="39814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Chun-Hao Chang, Ph.D.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jimhao@nycu.edu.tw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jimhaoch.github.io</a:t>
            </a:r>
          </a:p>
        </p:txBody>
      </p:sp>
      <p:pic>
        <p:nvPic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7030342-16E6-40A8-AFC9-2260ABCCCB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a1c05002d4f4e"/>
          <a:stretch xmlns:a="http://schemas.openxmlformats.org/drawingml/2006/main"/>
        </p:blipFill>
        <p:spPr>
          <a:xfrm xmlns:a="http://schemas.openxmlformats.org/drawingml/2006/main">
            <a:off x="27432000" y="39090600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17FA6B9-BBF3-479E-8201-D1537FB69E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2ed2e411040da"/>
          <a:stretch xmlns:a="http://schemas.openxmlformats.org/drawingml/2006/main"/>
        </p:blipFill>
        <p:spPr>
          <a:xfrm xmlns:a="http://schemas.openxmlformats.org/drawingml/2006/main">
            <a:off x="1238250" y="7648575"/>
            <a:ext cx="428625" cy="428625"/>
          </a:xfrm>
          <a:prstGeom xmlns:a="http://schemas.openxmlformats.org/drawingml/2006/main" prst="rect">
            <a:avLst/>
          </a:prstGeom>
        </p:spPr>
      </p:pic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3B09446B-2230-4EC1-9761-0C2C57F4A1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4e7e49242344df"/>
          <a:stretch xmlns:a="http://schemas.openxmlformats.org/drawingml/2006/main"/>
        </p:blipFill>
        <p:spPr>
          <a:xfrm xmlns:a="http://schemas.openxmlformats.org/drawingml/2006/main">
            <a:off x="1209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381C0B4-18B8-4214-A3AC-13008A123C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9acd457d9b4890"/>
          <a:stretch xmlns:a="http://schemas.openxmlformats.org/drawingml/2006/main"/>
        </p:blipFill>
        <p:spPr>
          <a:xfrm xmlns:a="http://schemas.openxmlformats.org/drawingml/2006/main">
            <a:off x="1209675" y="20745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5BC9827-AD60-43E6-BDB1-D917768E87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7f541e8a14b12"/>
          <a:stretch xmlns:a="http://schemas.openxmlformats.org/drawingml/2006/main"/>
        </p:blipFill>
        <p:spPr>
          <a:xfrm xmlns:a="http://schemas.openxmlformats.org/drawingml/2006/main">
            <a:off x="1209675" y="31889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8557A0E-CFF9-4159-BE45-C311E5F99A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4719952c4b42bd"/>
          <a:stretch xmlns:a="http://schemas.openxmlformats.org/drawingml/2006/main"/>
        </p:blipFill>
        <p:spPr>
          <a:xfrm xmlns:a="http://schemas.openxmlformats.org/drawingml/2006/main">
            <a:off x="1082992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D7B70157-8BE4-4D38-90A6-28DD44A944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79fda50f0463f"/>
          <a:stretch xmlns:a="http://schemas.openxmlformats.org/drawingml/2006/main"/>
        </p:blipFill>
        <p:spPr>
          <a:xfrm xmlns:a="http://schemas.openxmlformats.org/drawingml/2006/main">
            <a:off x="10829925" y="23793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5502CB9-2BC3-45EE-9D6C-B6E75C8744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709e6e2dc4091"/>
          <a:stretch xmlns:a="http://schemas.openxmlformats.org/drawingml/2006/main"/>
        </p:blipFill>
        <p:spPr>
          <a:xfrm xmlns:a="http://schemas.openxmlformats.org/drawingml/2006/main">
            <a:off x="1238250" y="39185850"/>
            <a:ext cx="400050" cy="400050"/>
          </a:xfrm>
          <a:prstGeom xmlns:a="http://schemas.openxmlformats.org/drawingml/2006/main" prst="rect">
            <a:avLst/>
          </a:prstGeom>
        </p:spPr>
      </p:pic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99FC3C86-E0CC-4677-98E2-6DDA6606DB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50bce3c514586"/>
          <a:stretch xmlns:a="http://schemas.openxmlformats.org/drawingml/2006/main"/>
        </p:blipFill>
        <p:spPr>
          <a:xfrm xmlns:a="http://schemas.openxmlformats.org/drawingml/2006/main">
            <a:off x="18764250" y="39185850"/>
            <a:ext cx="400050" cy="40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733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8E0F8C5-4FCC-4253-B824-4300AEE402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cdcf6a4e541c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2400000" cy="4320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D7BC3-77B3-456A-B02F-CEC3FC7D25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59bcda44b4d6b"/>
          <a:stretch xmlns:a="http://schemas.openxmlformats.org/drawingml/2006/main"/>
        </p:blipFill>
        <p:spPr>
          <a:xfrm xmlns:a="http://schemas.openxmlformats.org/drawingml/2006/main">
            <a:off x="1333500" y="1000125"/>
            <a:ext cx="3619500" cy="3619500"/>
          </a:xfrm>
          <a:prstGeom xmlns:a="http://schemas.openxmlformats.org/drawingml/2006/main" prst="ellipse">
            <a:avLst/>
          </a:prstGeom>
        </p:spPr>
      </p:pic>
      <p:sp>
        <p:nvSpPr>
          <p:cNvPr id="3" name="lab-brand">
            <a:extLst xmlns:a="http://schemas.openxmlformats.org/drawingml/2006/main">
              <a:ext uri="{FF2B5EF4-FFF2-40B4-BE49-F238E27FC236}">
                <a16:creationId xmlns:a16="http://schemas.microsoft.com/office/drawing/2014/main" id="{93FBFB2B-91AB-4E0F-A0A7-7C3D2762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38200"/>
            <a:ext cx="2286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defPPr>
            <a:lvl1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1pPr>
            <a:lvl2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2pPr>
            <a:lvl3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3pPr>
            <a:lvl4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4pPr>
            <a:lvl5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5pPr>
            <a:lvl6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6pPr>
            <a:lvl7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7pPr>
            <a:lvl8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8pPr>
            <a:lvl9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pPr>
            <a:r>
              <a: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4" name="research-title">
            <a:extLst xmlns:a="http://schemas.openxmlformats.org/drawingml/2006/main">
              <a:ext uri="{FF2B5EF4-FFF2-40B4-BE49-F238E27FC236}">
                <a16:creationId xmlns:a16="http://schemas.microsoft.com/office/drawing/2014/main" id="{1B5A5D57-8647-4DA3-8500-F7778E3B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4384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RESEARCH TITLE:</a:t>
            </a:r>
          </a:p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MAIN FINDING OR APPLICATION</a:t>
            </a:r>
          </a:p>
        </p:txBody>
      </p:sp>
      <p:sp>
        <p:nvSpPr>
          <p:cNvPr id="5" name="authors">
            <a:extLst xmlns:a="http://schemas.openxmlformats.org/drawingml/2006/main">
              <a:ext uri="{FF2B5EF4-FFF2-40B4-BE49-F238E27FC236}">
                <a16:creationId xmlns:a16="http://schemas.microsoft.com/office/drawing/2014/main" id="{A7B6AB19-CC1A-4F15-B313-FB293EC8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2428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[Presenting Author]¹, [Co-author]¹, Chun-Hao Chang¹*</a:t>
            </a:r>
          </a:p>
        </p:txBody>
      </p:sp>
      <p:sp>
        <p:nvSpPr>
          <p:cNvPr id="6" name="affiliation">
            <a:extLst xmlns:a="http://schemas.openxmlformats.org/drawingml/2006/main">
              <a:ext uri="{FF2B5EF4-FFF2-40B4-BE49-F238E27FC236}">
                <a16:creationId xmlns:a16="http://schemas.microsoft.com/office/drawing/2014/main" id="{3BC4B800-4437-40FD-8097-88265C5B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53050"/>
            <a:ext cx="2428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¹ Department of Biotechnology and Laboratory Science in Medicine</a:t>
            </a:r>
          </a:p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National Yang Ming Chiao Tung University, Taipei, Taiwan</a:t>
            </a:r>
          </a:p>
        </p:txBody>
      </p:sp>
      <p:sp>
        <p:nvSpPr>
          <p:cNvPr id="7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A85FFC70-2282-4967-94E1-F804A4B9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7648575"/>
            <a:ext cx="5610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KEY FINDING</a:t>
            </a:r>
          </a:p>
        </p:txBody>
      </p:sp>
      <p:sp>
        <p:nvSpPr>
          <p:cNvPr id="8" name="takeaway">
            <a:extLst xmlns:a="http://schemas.openxmlformats.org/drawingml/2006/main">
              <a:ext uri="{FF2B5EF4-FFF2-40B4-BE49-F238E27FC236}">
                <a16:creationId xmlns:a16="http://schemas.microsoft.com/office/drawing/2014/main" id="{6588A281-CDFB-4D03-A4C9-C876EFF8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8315325"/>
            <a:ext cx="2992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that states the principal finding and its significance]</a:t>
            </a:r>
          </a:p>
        </p:txBody>
      </p:sp>
      <p:sp>
        <p:nvSpPr>
          <p:cNvPr id="9" name="section-1-number">
            <a:extLst xmlns:a="http://schemas.openxmlformats.org/drawingml/2006/main">
              <a:ext uri="{FF2B5EF4-FFF2-40B4-BE49-F238E27FC236}">
                <a16:creationId xmlns:a16="http://schemas.microsoft.com/office/drawing/2014/main" id="{F0CCE43A-16DD-4C22-A99B-B80B19C9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section-1-heading">
            <a:extLst xmlns:a="http://schemas.openxmlformats.org/drawingml/2006/main">
              <a:ext uri="{FF2B5EF4-FFF2-40B4-BE49-F238E27FC236}">
                <a16:creationId xmlns:a16="http://schemas.microsoft.com/office/drawing/2014/main" id="{70A87967-B209-4222-AACF-8D9D9179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04775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Introduction</a:t>
            </a:r>
          </a:p>
        </p:txBody>
      </p:sp>
      <p:sp>
        <p:nvSpPr>
          <p:cNvPr id="11" name="section-1-rule">
            <a:extLst xmlns:a="http://schemas.openxmlformats.org/drawingml/2006/main">
              <a:ext uri="{FF2B5EF4-FFF2-40B4-BE49-F238E27FC236}">
                <a16:creationId xmlns:a16="http://schemas.microsoft.com/office/drawing/2014/main" id="{1AB7DABE-673B-41F9-9219-B3E5BCBE9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3538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2" name="introduction">
            <a:extLst xmlns:a="http://schemas.openxmlformats.org/drawingml/2006/main">
              <a:ext uri="{FF2B5EF4-FFF2-40B4-BE49-F238E27FC236}">
                <a16:creationId xmlns:a16="http://schemas.microsoft.com/office/drawing/2014/main" id="{9AABB32D-480B-4A2E-8F49-4ECABFCF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715750"/>
            <a:ext cx="946650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[Background]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[Unmet need and study hypothesis]</a:t>
            </a:r>
          </a:p>
        </p:txBody>
      </p:sp>
      <p:sp>
        <p:nvSpPr>
          <p:cNvPr id="13" name="intro-concept-replaceable-frame">
            <a:extLst xmlns:a="http://schemas.openxmlformats.org/drawingml/2006/main">
              <a:ext uri="{FF2B5EF4-FFF2-40B4-BE49-F238E27FC236}">
                <a16:creationId xmlns:a16="http://schemas.microsoft.com/office/drawing/2014/main" id="{C5C184AB-886A-471A-9350-6AE476DC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5811500"/>
            <a:ext cx="946650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14" name="intro-concept-label">
            <a:extLst xmlns:a="http://schemas.openxmlformats.org/drawingml/2006/main">
              <a:ext uri="{FF2B5EF4-FFF2-40B4-BE49-F238E27FC236}">
                <a16:creationId xmlns:a16="http://schemas.microsoft.com/office/drawing/2014/main" id="{AAD95CDE-A24A-404C-A976-08301A8A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7383125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STUDY CONCEPT</a:t>
            </a:r>
          </a:p>
        </p:txBody>
      </p:sp>
      <p:sp>
        <p:nvSpPr>
          <p:cNvPr id="15" name="intro-concept-hint">
            <a:extLst xmlns:a="http://schemas.openxmlformats.org/drawingml/2006/main">
              <a:ext uri="{FF2B5EF4-FFF2-40B4-BE49-F238E27FC236}">
                <a16:creationId xmlns:a16="http://schemas.microsoft.com/office/drawing/2014/main" id="{92410A1E-DD2F-43E0-B198-39712ADC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8240375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Biological context and research objective</a:t>
            </a:r>
          </a:p>
        </p:txBody>
      </p:sp>
      <p:sp>
        <p:nvSpPr>
          <p:cNvPr id="16" name="intro-figure-caption">
            <a:extLst xmlns:a="http://schemas.openxmlformats.org/drawingml/2006/main">
              <a:ext uri="{FF2B5EF4-FFF2-40B4-BE49-F238E27FC236}">
                <a16:creationId xmlns:a16="http://schemas.microsoft.com/office/drawing/2014/main" id="{0544F964-AE95-42BD-9917-9593CDAA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052637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1. [Research concept.]</a:t>
            </a:r>
          </a:p>
        </p:txBody>
      </p:sp>
      <p:sp>
        <p:nvSpPr>
          <p:cNvPr id="17" name="section-2-number">
            <a:extLst xmlns:a="http://schemas.openxmlformats.org/drawingml/2006/main">
              <a:ext uri="{FF2B5EF4-FFF2-40B4-BE49-F238E27FC236}">
                <a16:creationId xmlns:a16="http://schemas.microsoft.com/office/drawing/2014/main" id="{5D17D8B1-2E51-4DAF-94D6-3DA0E6E5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0695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8" name="section-2-heading">
            <a:extLst xmlns:a="http://schemas.openxmlformats.org/drawingml/2006/main">
              <a:ext uri="{FF2B5EF4-FFF2-40B4-BE49-F238E27FC236}">
                <a16:creationId xmlns:a16="http://schemas.microsoft.com/office/drawing/2014/main" id="{9D58812F-5211-4531-BF6E-D25718C0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24790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Materials and methods</a:t>
            </a:r>
          </a:p>
        </p:txBody>
      </p:sp>
      <p:sp>
        <p:nvSpPr>
          <p:cNvPr id="19" name="section-2-rule">
            <a:extLst xmlns:a="http://schemas.openxmlformats.org/drawingml/2006/main">
              <a:ext uri="{FF2B5EF4-FFF2-40B4-BE49-F238E27FC236}">
                <a16:creationId xmlns:a16="http://schemas.microsoft.com/office/drawing/2014/main" id="{9995E461-C069-4823-8D8E-E5AE4994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3553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0" name="methods-replaceable-frame">
            <a:extLst xmlns:a="http://schemas.openxmlformats.org/drawingml/2006/main">
              <a:ext uri="{FF2B5EF4-FFF2-40B4-BE49-F238E27FC236}">
                <a16:creationId xmlns:a16="http://schemas.microsoft.com/office/drawing/2014/main" id="{8F1A7CB4-690C-4AAA-AEC2-B0682A92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717250"/>
            <a:ext cx="9466500" cy="838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1" name="methods-label">
            <a:extLst xmlns:a="http://schemas.openxmlformats.org/drawingml/2006/main">
              <a:ext uri="{FF2B5EF4-FFF2-40B4-BE49-F238E27FC236}">
                <a16:creationId xmlns:a16="http://schemas.microsoft.com/office/drawing/2014/main" id="{4E5BB24E-E4D2-4881-9A40-253E5948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72415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METHODS / WORKFLOW</a:t>
            </a:r>
          </a:p>
        </p:txBody>
      </p:sp>
      <p:sp>
        <p:nvSpPr>
          <p:cNvPr id="22" name="methods-hint">
            <a:extLst xmlns:a="http://schemas.openxmlformats.org/drawingml/2006/main">
              <a:ext uri="{FF2B5EF4-FFF2-40B4-BE49-F238E27FC236}">
                <a16:creationId xmlns:a16="http://schemas.microsoft.com/office/drawing/2014/main" id="{61561787-C159-4A4D-A4B1-F015DCCC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0987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Fabrication, sample preparation and assay</a:t>
            </a:r>
          </a:p>
        </p:txBody>
      </p:sp>
      <p:sp>
        <p:nvSpPr>
          <p:cNvPr id="23" name="methods-copy">
            <a:extLst xmlns:a="http://schemas.openxmlformats.org/drawingml/2006/main">
              <a:ext uri="{FF2B5EF4-FFF2-40B4-BE49-F238E27FC236}">
                <a16:creationId xmlns:a16="http://schemas.microsoft.com/office/drawing/2014/main" id="{980D2311-E7AB-4664-959A-8A484BE8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766000"/>
            <a:ext cx="9466500" cy="485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[Key experimental conditions]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[Controls and analysis procedure]</a:t>
            </a:r>
          </a:p>
        </p:txBody>
      </p:sp>
      <p:sp>
        <p:nvSpPr>
          <p:cNvPr id="24" name="section-3-number">
            <a:extLst xmlns:a="http://schemas.openxmlformats.org/drawingml/2006/main">
              <a:ext uri="{FF2B5EF4-FFF2-40B4-BE49-F238E27FC236}">
                <a16:creationId xmlns:a16="http://schemas.microsoft.com/office/drawing/2014/main" id="{761864EE-1744-4337-84FB-BC3B3887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5" name="section-3-heading">
            <a:extLst xmlns:a="http://schemas.openxmlformats.org/drawingml/2006/main">
              <a:ext uri="{FF2B5EF4-FFF2-40B4-BE49-F238E27FC236}">
                <a16:creationId xmlns:a16="http://schemas.microsoft.com/office/drawing/2014/main" id="{226FF209-F97F-483C-870E-E4C7FE20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1625" y="104775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characterization</a:t>
            </a:r>
          </a:p>
        </p:txBody>
      </p:sp>
      <p:sp>
        <p:nvSpPr>
          <p:cNvPr id="26" name="section-3-rule">
            <a:extLst xmlns:a="http://schemas.openxmlformats.org/drawingml/2006/main">
              <a:ext uri="{FF2B5EF4-FFF2-40B4-BE49-F238E27FC236}">
                <a16:creationId xmlns:a16="http://schemas.microsoft.com/office/drawing/2014/main" id="{989A5E70-78BA-4C12-87C2-7C968A3C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113538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7" name="device-image-replaceable-frame">
            <a:extLst xmlns:a="http://schemas.openxmlformats.org/drawingml/2006/main">
              <a:ext uri="{FF2B5EF4-FFF2-40B4-BE49-F238E27FC236}">
                <a16:creationId xmlns:a16="http://schemas.microsoft.com/office/drawing/2014/main" id="{F351A02C-715F-4507-81D5-D233A5AE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11715750"/>
            <a:ext cx="9466500" cy="923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8" name="device-image-label">
            <a:extLst xmlns:a="http://schemas.openxmlformats.org/drawingml/2006/main">
              <a:ext uri="{FF2B5EF4-FFF2-40B4-BE49-F238E27FC236}">
                <a16:creationId xmlns:a16="http://schemas.microsoft.com/office/drawing/2014/main" id="{66C8FD53-6320-419C-A213-BB53F2A8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0125" y="15668625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DEVICE DESIGN</a:t>
            </a:r>
          </a:p>
        </p:txBody>
      </p:sp>
      <p:sp>
        <p:nvSpPr>
          <p:cNvPr id="29" name="device-image-hint">
            <a:extLst xmlns:a="http://schemas.openxmlformats.org/drawingml/2006/main">
              <a:ext uri="{FF2B5EF4-FFF2-40B4-BE49-F238E27FC236}">
                <a16:creationId xmlns:a16="http://schemas.microsoft.com/office/drawing/2014/main" id="{C00CBC92-6D83-40F0-BC8D-83010154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3000" y="16525875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Chip layout, fabrication and dimensions</a:t>
            </a:r>
          </a:p>
        </p:txBody>
      </p:sp>
      <p:sp>
        <p:nvSpPr>
          <p:cNvPr id="30" name="device-design-caption">
            <a:extLst xmlns:a="http://schemas.openxmlformats.org/drawingml/2006/main">
              <a:ext uri="{FF2B5EF4-FFF2-40B4-BE49-F238E27FC236}">
                <a16:creationId xmlns:a16="http://schemas.microsoft.com/office/drawing/2014/main" id="{E610CD47-69D5-4598-8BFF-9A24C3A4C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11931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2. [Device geometry and fabrication details.]</a:t>
            </a:r>
          </a:p>
        </p:txBody>
      </p:sp>
      <p:sp>
        <p:nvSpPr>
          <p:cNvPr id="31" name="section-4-number">
            <a:extLst xmlns:a="http://schemas.openxmlformats.org/drawingml/2006/main">
              <a:ext uri="{FF2B5EF4-FFF2-40B4-BE49-F238E27FC236}">
                <a16:creationId xmlns:a16="http://schemas.microsoft.com/office/drawing/2014/main" id="{27633905-EB27-4999-8781-FCFFD31F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39268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32" name="section-4-heading">
            <a:extLst xmlns:a="http://schemas.openxmlformats.org/drawingml/2006/main">
              <a:ext uri="{FF2B5EF4-FFF2-40B4-BE49-F238E27FC236}">
                <a16:creationId xmlns:a16="http://schemas.microsoft.com/office/drawing/2014/main" id="{9FDCB19D-D879-4CF7-B9A0-E7E0115D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1625" y="233362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Analytical performance</a:t>
            </a:r>
          </a:p>
        </p:txBody>
      </p:sp>
      <p:sp>
        <p:nvSpPr>
          <p:cNvPr id="33" name="section-4-rule">
            <a:extLst xmlns:a="http://schemas.openxmlformats.org/drawingml/2006/main">
              <a:ext uri="{FF2B5EF4-FFF2-40B4-BE49-F238E27FC236}">
                <a16:creationId xmlns:a16="http://schemas.microsoft.com/office/drawing/2014/main" id="{AE6751E2-3684-4149-8069-DBE08258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42125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4" name="analytical-result-replaceable-frame">
            <a:extLst xmlns:a="http://schemas.openxmlformats.org/drawingml/2006/main">
              <a:ext uri="{FF2B5EF4-FFF2-40B4-BE49-F238E27FC236}">
                <a16:creationId xmlns:a16="http://schemas.microsoft.com/office/drawing/2014/main" id="{35C0167D-B54C-4963-9C59-6C871D1A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24574500"/>
            <a:ext cx="9466500" cy="971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5" name="analytical-result-label">
            <a:extLst xmlns:a="http://schemas.openxmlformats.org/drawingml/2006/main">
              <a:ext uri="{FF2B5EF4-FFF2-40B4-BE49-F238E27FC236}">
                <a16:creationId xmlns:a16="http://schemas.microsoft.com/office/drawing/2014/main" id="{3DF3875B-6C02-4190-BAD6-9CE30A51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0125" y="287655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PERFORMANCE DATA</a:t>
            </a:r>
          </a:p>
        </p:txBody>
      </p:sp>
      <p:sp>
        <p:nvSpPr>
          <p:cNvPr id="36" name="analytical-result-hint">
            <a:extLst xmlns:a="http://schemas.openxmlformats.org/drawingml/2006/main">
              <a:ext uri="{FF2B5EF4-FFF2-40B4-BE49-F238E27FC236}">
                <a16:creationId xmlns:a16="http://schemas.microsoft.com/office/drawing/2014/main" id="{713AF105-9A2E-4AA2-A0AF-F6FF04A7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3000" y="296227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Calibration, dynamic range or recovery</a:t>
            </a:r>
          </a:p>
        </p:txBody>
      </p:sp>
      <p:sp>
        <p:nvSpPr>
          <p:cNvPr id="37" name="analytical-caption">
            <a:extLst xmlns:a="http://schemas.openxmlformats.org/drawingml/2006/main">
              <a:ext uri="{FF2B5EF4-FFF2-40B4-BE49-F238E27FC236}">
                <a16:creationId xmlns:a16="http://schemas.microsoft.com/office/drawing/2014/main" id="{0587206E-81D7-48A5-BFB9-8780B5C8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45281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3. [Units, n, error bars and statistics.]</a:t>
            </a:r>
          </a:p>
        </p:txBody>
      </p:sp>
      <p:sp>
        <p:nvSpPr>
          <p:cNvPr id="38" name="analytical-key-point">
            <a:extLst xmlns:a="http://schemas.openxmlformats.org/drawingml/2006/main">
              <a:ext uri="{FF2B5EF4-FFF2-40B4-BE49-F238E27FC236}">
                <a16:creationId xmlns:a16="http://schemas.microsoft.com/office/drawing/2014/main" id="{D0067663-2A2B-4FB3-BF96-2E9F2418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6290250"/>
            <a:ext cx="9466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interpreting the result.]</a:t>
            </a:r>
          </a:p>
        </p:txBody>
      </p:sp>
      <p:sp>
        <p:nvSpPr>
          <p:cNvPr id="39" name="section-5-number">
            <a:extLst xmlns:a="http://schemas.openxmlformats.org/drawingml/2006/main">
              <a:ext uri="{FF2B5EF4-FFF2-40B4-BE49-F238E27FC236}">
                <a16:creationId xmlns:a16="http://schemas.microsoft.com/office/drawing/2014/main" id="{5C66315A-4596-43A6-AD32-D338811B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40" name="section-5-heading">
            <a:extLst xmlns:a="http://schemas.openxmlformats.org/drawingml/2006/main">
              <a:ext uri="{FF2B5EF4-FFF2-40B4-BE49-F238E27FC236}">
                <a16:creationId xmlns:a16="http://schemas.microsoft.com/office/drawing/2014/main" id="{079AE764-A3B1-498E-B7DC-C3FF1151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0125" y="1047750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Application and validation</a:t>
            </a:r>
          </a:p>
        </p:txBody>
      </p:sp>
      <p:sp>
        <p:nvSpPr>
          <p:cNvPr id="41" name="section-5-rule">
            <a:extLst xmlns:a="http://schemas.openxmlformats.org/drawingml/2006/main">
              <a:ext uri="{FF2B5EF4-FFF2-40B4-BE49-F238E27FC236}">
                <a16:creationId xmlns:a16="http://schemas.microsoft.com/office/drawing/2014/main" id="{60C4FE30-D04A-4AF8-9372-8CF03D82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1135380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42" name="validation-image-replaceable-frame">
            <a:extLst xmlns:a="http://schemas.openxmlformats.org/drawingml/2006/main">
              <a:ext uri="{FF2B5EF4-FFF2-40B4-BE49-F238E27FC236}">
                <a16:creationId xmlns:a16="http://schemas.microsoft.com/office/drawing/2014/main" id="{7C1F6699-DC75-464A-B45C-B55A5228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11715750"/>
            <a:ext cx="9466500" cy="923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43" name="validation-image-label">
            <a:extLst xmlns:a="http://schemas.openxmlformats.org/drawingml/2006/main">
              <a:ext uri="{FF2B5EF4-FFF2-40B4-BE49-F238E27FC236}">
                <a16:creationId xmlns:a16="http://schemas.microsoft.com/office/drawing/2014/main" id="{0A8D2ADA-21ED-4EF2-B85A-683A5446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28625" y="15668625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APPLICATION DATA</a:t>
            </a:r>
          </a:p>
        </p:txBody>
      </p:sp>
      <p:sp>
        <p:nvSpPr>
          <p:cNvPr id="44" name="validation-image-hint">
            <a:extLst xmlns:a="http://schemas.openxmlformats.org/drawingml/2006/main">
              <a:ext uri="{FF2B5EF4-FFF2-40B4-BE49-F238E27FC236}">
                <a16:creationId xmlns:a16="http://schemas.microsoft.com/office/drawing/2014/main" id="{9A0F440E-FD21-419A-9D4B-9375C0FC7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71500" y="16525875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Microscopy, clinical sample or validation study</a:t>
            </a:r>
          </a:p>
        </p:txBody>
      </p:sp>
      <p:sp>
        <p:nvSpPr>
          <p:cNvPr id="45" name="validation-caption">
            <a:extLst xmlns:a="http://schemas.openxmlformats.org/drawingml/2006/main">
              <a:ext uri="{FF2B5EF4-FFF2-40B4-BE49-F238E27FC236}">
                <a16:creationId xmlns:a16="http://schemas.microsoft.com/office/drawing/2014/main" id="{36036CE0-3EFB-4386-890E-475C7ABD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11931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4. [Controls, sample size and scale bar.]</a:t>
            </a:r>
          </a:p>
        </p:txBody>
      </p:sp>
      <p:sp>
        <p:nvSpPr>
          <p:cNvPr id="46" name="validation-interpretation">
            <a:extLst xmlns:a="http://schemas.openxmlformats.org/drawingml/2006/main">
              <a:ext uri="{FF2B5EF4-FFF2-40B4-BE49-F238E27FC236}">
                <a16:creationId xmlns:a16="http://schemas.microsoft.com/office/drawing/2014/main" id="{8F1EAD47-59EF-4CD4-88FF-32D21CF9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3241000"/>
            <a:ext cx="9466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[Interpret the validation result and state its scope.]</a:t>
            </a:r>
          </a:p>
        </p:txBody>
      </p:sp>
      <p:sp>
        <p:nvSpPr>
          <p:cNvPr id="47" name="section-6-number">
            <a:extLst xmlns:a="http://schemas.openxmlformats.org/drawingml/2006/main">
              <a:ext uri="{FF2B5EF4-FFF2-40B4-BE49-F238E27FC236}">
                <a16:creationId xmlns:a16="http://schemas.microsoft.com/office/drawing/2014/main" id="{CDEF58EC-431B-4722-B2A8-9E2A30695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81178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48" name="section-6-heading">
            <a:extLst xmlns:a="http://schemas.openxmlformats.org/drawingml/2006/main">
              <a:ext uri="{FF2B5EF4-FFF2-40B4-BE49-F238E27FC236}">
                <a16:creationId xmlns:a16="http://schemas.microsoft.com/office/drawing/2014/main" id="{12455983-EC34-4ABC-A076-92D09D2D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0125" y="275272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Conclusions</a:t>
            </a:r>
          </a:p>
        </p:txBody>
      </p:sp>
      <p:sp>
        <p:nvSpPr>
          <p:cNvPr id="49" name="section-6-rule">
            <a:extLst xmlns:a="http://schemas.openxmlformats.org/drawingml/2006/main">
              <a:ext uri="{FF2B5EF4-FFF2-40B4-BE49-F238E27FC236}">
                <a16:creationId xmlns:a16="http://schemas.microsoft.com/office/drawing/2014/main" id="{FFEEEBDC-82AC-410A-ADF3-C4B34547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84035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50" name="conclusions">
            <a:extLst xmlns:a="http://schemas.openxmlformats.org/drawingml/2006/main">
              <a:ext uri="{FF2B5EF4-FFF2-40B4-BE49-F238E27FC236}">
                <a16:creationId xmlns:a16="http://schemas.microsoft.com/office/drawing/2014/main" id="{D6D84C26-B771-48C4-B29F-87C0D975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28765500"/>
            <a:ext cx="9466500" cy="695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[Main finding]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[Practical significance]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[Study limitation or next step]</a:t>
            </a:r>
          </a:p>
        </p:txBody>
      </p:sp>
      <p:sp>
        <p:nvSpPr>
          <p:cNvPr id="51" name="footer-reading-surface">
            <a:extLst xmlns:a="http://schemas.openxmlformats.org/drawingml/2006/main">
              <a:ext uri="{FF2B5EF4-FFF2-40B4-BE49-F238E27FC236}">
                <a16:creationId xmlns:a16="http://schemas.microsoft.com/office/drawing/2014/main" id="{057262BB-CE69-499F-BC7E-37211239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290500"/>
            <a:ext cx="32400000" cy="490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C9044FA1-4708-42B7-AAA4-920D08E5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766750"/>
            <a:ext cx="2992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53" name="references-label">
            <a:extLst xmlns:a="http://schemas.openxmlformats.org/drawingml/2006/main">
              <a:ext uri="{FF2B5EF4-FFF2-40B4-BE49-F238E27FC236}">
                <a16:creationId xmlns:a16="http://schemas.microsoft.com/office/drawing/2014/main" id="{1688481F-83CD-45D2-B75A-194FF8C4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9195375"/>
            <a:ext cx="1611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REFERENCES &amp; ACKNOWLEDGEMENTS</a:t>
            </a:r>
          </a:p>
        </p:txBody>
      </p:sp>
      <p:sp>
        <p:nvSpPr>
          <p:cNvPr id="54" name="references">
            <a:extLst xmlns:a="http://schemas.openxmlformats.org/drawingml/2006/main">
              <a:ext uri="{FF2B5EF4-FFF2-40B4-BE49-F238E27FC236}">
                <a16:creationId xmlns:a16="http://schemas.microsoft.com/office/drawing/2014/main" id="{553D3B39-4443-4E2C-9B8E-E72C9AA7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0"/>
            <a:ext cx="1628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[1]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[2]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[Funding agency, grant number and collaborators]</a:t>
            </a:r>
          </a:p>
        </p:txBody>
      </p:sp>
      <p:sp>
        <p:nvSpPr>
          <p:cNvPr id="55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FBFCEC03-C55B-4818-9D64-A3CA6416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16700" y="39195375"/>
            <a:ext cx="659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CONTACT</a:t>
            </a:r>
          </a:p>
        </p:txBody>
      </p:sp>
      <p:sp>
        <p:nvSpPr>
          <p:cNvPr id="56" name="contact">
            <a:extLst xmlns:a="http://schemas.openxmlformats.org/drawingml/2006/main">
              <a:ext uri="{FF2B5EF4-FFF2-40B4-BE49-F238E27FC236}">
                <a16:creationId xmlns:a16="http://schemas.microsoft.com/office/drawing/2014/main" id="{6BD16F65-B73D-4F3C-B2DA-1E7F1AEF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0" y="39814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Chun-Hao Chang, Ph.D.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jimhao@nycu.edu.tw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jimhaoch.github.io</a:t>
            </a:r>
          </a:p>
        </p:txBody>
      </p:sp>
      <p:pic>
        <p:nvPic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E3A97B2-CCC5-459D-8749-8FA3D29D7A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8cf604a9844a7"/>
          <a:stretch xmlns:a="http://schemas.openxmlformats.org/drawingml/2006/main"/>
        </p:blipFill>
        <p:spPr>
          <a:xfrm xmlns:a="http://schemas.openxmlformats.org/drawingml/2006/main">
            <a:off x="27432000" y="39090600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82DFA64-3D88-4A65-90A7-2F4D95F36A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b06da644ae4c93"/>
          <a:stretch xmlns:a="http://schemas.openxmlformats.org/drawingml/2006/main"/>
        </p:blipFill>
        <p:spPr>
          <a:xfrm xmlns:a="http://schemas.openxmlformats.org/drawingml/2006/main">
            <a:off x="1238250" y="7648575"/>
            <a:ext cx="428625" cy="428625"/>
          </a:xfrm>
          <a:prstGeom xmlns:a="http://schemas.openxmlformats.org/drawingml/2006/main" prst="rect">
            <a:avLst/>
          </a:prstGeom>
        </p:spPr>
      </p:pic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F394544-F5E7-487A-8360-B204B90CCE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db4942f2e47af"/>
          <a:stretch xmlns:a="http://schemas.openxmlformats.org/drawingml/2006/main"/>
        </p:blipFill>
        <p:spPr>
          <a:xfrm xmlns:a="http://schemas.openxmlformats.org/drawingml/2006/main">
            <a:off x="1209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5159E200-6C12-4B5C-8011-2E784F418C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f22bb03ad74ccf"/>
          <a:stretch xmlns:a="http://schemas.openxmlformats.org/drawingml/2006/main"/>
        </p:blipFill>
        <p:spPr>
          <a:xfrm xmlns:a="http://schemas.openxmlformats.org/drawingml/2006/main">
            <a:off x="1209675" y="224599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3781A97-D0AB-42F0-9336-FD9CA998CE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5720d2500c4568"/>
          <a:stretch xmlns:a="http://schemas.openxmlformats.org/drawingml/2006/main"/>
        </p:blipFill>
        <p:spPr>
          <a:xfrm xmlns:a="http://schemas.openxmlformats.org/drawingml/2006/main">
            <a:off x="114381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F5CB04B0-8C06-4C40-8B93-5B768E12B9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342fcc0d94670"/>
          <a:stretch xmlns:a="http://schemas.openxmlformats.org/drawingml/2006/main"/>
        </p:blipFill>
        <p:spPr>
          <a:xfrm xmlns:a="http://schemas.openxmlformats.org/drawingml/2006/main">
            <a:off x="11438175" y="233172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F198686-EFF3-4141-9604-6707451C97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668abb9c224269"/>
          <a:stretch xmlns:a="http://schemas.openxmlformats.org/drawingml/2006/main"/>
        </p:blipFill>
        <p:spPr>
          <a:xfrm xmlns:a="http://schemas.openxmlformats.org/drawingml/2006/main">
            <a:off x="21666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CC3FD7E7-B14F-499F-8C09-477FAF5423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31a8a2e48143c1"/>
          <a:stretch xmlns:a="http://schemas.openxmlformats.org/drawingml/2006/main"/>
        </p:blipFill>
        <p:spPr>
          <a:xfrm xmlns:a="http://schemas.openxmlformats.org/drawingml/2006/main">
            <a:off x="21666675" y="275082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0E671DB-1C2A-4513-9474-6B11E0FD97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8967d685f4c29"/>
          <a:stretch xmlns:a="http://schemas.openxmlformats.org/drawingml/2006/main"/>
        </p:blipFill>
        <p:spPr>
          <a:xfrm xmlns:a="http://schemas.openxmlformats.org/drawingml/2006/main">
            <a:off x="1238250" y="39185850"/>
            <a:ext cx="400050" cy="400050"/>
          </a:xfrm>
          <a:prstGeom xmlns:a="http://schemas.openxmlformats.org/drawingml/2006/main" prst="rect">
            <a:avLst/>
          </a:prstGeom>
        </p:spPr>
      </p:pic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C2A62992-2874-41DA-8F17-7614CE410B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b26a3599b41cd"/>
          <a:stretch xmlns:a="http://schemas.openxmlformats.org/drawingml/2006/main"/>
        </p:blipFill>
        <p:spPr>
          <a:xfrm xmlns:a="http://schemas.openxmlformats.org/drawingml/2006/main">
            <a:off x="18764250" y="39185850"/>
            <a:ext cx="400050" cy="40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3774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42A98F5-5AD1-455A-994C-10802A7D1F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5577ab8b3e4ee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2400000" cy="4320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B8858F-B1E6-4AA7-8464-10EBF27DBA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17919f3704290"/>
          <a:stretch xmlns:a="http://schemas.openxmlformats.org/drawingml/2006/main"/>
        </p:blipFill>
        <p:spPr>
          <a:xfrm xmlns:a="http://schemas.openxmlformats.org/drawingml/2006/main">
            <a:off x="1333500" y="1000125"/>
            <a:ext cx="3619500" cy="3619500"/>
          </a:xfrm>
          <a:prstGeom xmlns:a="http://schemas.openxmlformats.org/drawingml/2006/main" prst="ellipse">
            <a:avLst/>
          </a:prstGeom>
        </p:spPr>
      </p:pic>
      <p:sp>
        <p:nvSpPr>
          <p:cNvPr id="3" name="lab-brand">
            <a:extLst xmlns:a="http://schemas.openxmlformats.org/drawingml/2006/main">
              <a:ext uri="{FF2B5EF4-FFF2-40B4-BE49-F238E27FC236}">
                <a16:creationId xmlns:a16="http://schemas.microsoft.com/office/drawing/2014/main" id="{B59BBE02-F204-455B-B640-46F8B700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38200"/>
            <a:ext cx="2286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defPPr>
            <a:lvl1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1pPr>
            <a:lvl2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2pPr>
            <a:lvl3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3pPr>
            <a:lvl4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4pPr>
            <a:lvl5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5pPr>
            <a:lvl6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6pPr>
            <a:lvl7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7pPr>
            <a:lvl8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8pPr>
            <a:lvl9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>
              <a:buNone/>
              <a:def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defRPr>
            </a:pPr>
            <a:r>
              <a:rPr sz="4950" b="0">
                <a:solidFill>
                  <a:srgbClr val="FFFFFF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4" name="research-title">
            <a:extLst xmlns:a="http://schemas.openxmlformats.org/drawingml/2006/main">
              <a:ext uri="{FF2B5EF4-FFF2-40B4-BE49-F238E27FC236}">
                <a16:creationId xmlns:a16="http://schemas.microsoft.com/office/drawing/2014/main" id="{A7A3710A-AB77-4266-871C-D4B5D198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4384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RESEARCH TITLE:</a:t>
            </a:r>
          </a:p>
          <a:p xmlns:a="http://schemas.openxmlformats.org/drawingml/2006/main">
            <a:pPr>
              <a:buNone/>
              <a:def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3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MAIN FINDING OR APPLICATION</a:t>
            </a:r>
          </a:p>
        </p:txBody>
      </p:sp>
      <p:sp>
        <p:nvSpPr>
          <p:cNvPr id="5" name="authors">
            <a:extLst xmlns:a="http://schemas.openxmlformats.org/drawingml/2006/main">
              <a:ext uri="{FF2B5EF4-FFF2-40B4-BE49-F238E27FC236}">
                <a16:creationId xmlns:a16="http://schemas.microsoft.com/office/drawing/2014/main" id="{8D147D36-D3F8-453F-A81F-BA439FA7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2428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[Presenting Author]¹, [Co-author]¹, Chun-Hao Chang¹*</a:t>
            </a:r>
          </a:p>
        </p:txBody>
      </p:sp>
      <p:sp>
        <p:nvSpPr>
          <p:cNvPr id="6" name="affiliation">
            <a:extLst xmlns:a="http://schemas.openxmlformats.org/drawingml/2006/main">
              <a:ext uri="{FF2B5EF4-FFF2-40B4-BE49-F238E27FC236}">
                <a16:creationId xmlns:a16="http://schemas.microsoft.com/office/drawing/2014/main" id="{08BF3249-6A73-4140-84A2-087AD638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53050"/>
            <a:ext cx="2428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¹ Department of Biotechnology and Laboratory Science in Medicine</a:t>
            </a:r>
          </a:p>
          <a:p xmlns:a="http://schemas.openxmlformats.org/drawingml/2006/main">
            <a:pPr>
              <a:buNone/>
              <a:def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F1FA"/>
                </a:solidFill>
                <a:latin typeface="Nimbus Sans"/>
                <a:ea typeface="Nimbus Sans"/>
                <a:cs typeface="Nimbus Sans"/>
              </a:rPr>
              <a:t>National Yang Ming Chiao Tung University, Taipei, Taiwan</a:t>
            </a:r>
          </a:p>
        </p:txBody>
      </p:sp>
      <p:sp>
        <p:nvSpPr>
          <p:cNvPr id="7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5F3C3E46-BB2E-4027-B6B4-1BD06545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7648575"/>
            <a:ext cx="5610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KEY FINDING</a:t>
            </a:r>
          </a:p>
        </p:txBody>
      </p:sp>
      <p:sp>
        <p:nvSpPr>
          <p:cNvPr id="8" name="takeaway">
            <a:extLst xmlns:a="http://schemas.openxmlformats.org/drawingml/2006/main">
              <a:ext uri="{FF2B5EF4-FFF2-40B4-BE49-F238E27FC236}">
                <a16:creationId xmlns:a16="http://schemas.microsoft.com/office/drawing/2014/main" id="{4CA5DE9C-0852-4FFB-9752-F72ED4AA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8315325"/>
            <a:ext cx="2992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510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[One sentence that states the principal finding and its significance]</a:t>
            </a:r>
          </a:p>
        </p:txBody>
      </p:sp>
      <p:sp>
        <p:nvSpPr>
          <p:cNvPr id="9" name="section-1-number">
            <a:extLst xmlns:a="http://schemas.openxmlformats.org/drawingml/2006/main">
              <a:ext uri="{FF2B5EF4-FFF2-40B4-BE49-F238E27FC236}">
                <a16:creationId xmlns:a16="http://schemas.microsoft.com/office/drawing/2014/main" id="{BE292BFD-5C14-4015-A702-19C85F51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section-1-heading">
            <a:extLst xmlns:a="http://schemas.openxmlformats.org/drawingml/2006/main">
              <a:ext uri="{FF2B5EF4-FFF2-40B4-BE49-F238E27FC236}">
                <a16:creationId xmlns:a16="http://schemas.microsoft.com/office/drawing/2014/main" id="{7E57F4AF-14D6-49D3-BBAE-31B92927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0477500"/>
            <a:ext cx="13533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Motivation</a:t>
            </a:r>
          </a:p>
        </p:txBody>
      </p:sp>
      <p:sp>
        <p:nvSpPr>
          <p:cNvPr id="11" name="section-1-rule">
            <a:extLst xmlns:a="http://schemas.openxmlformats.org/drawingml/2006/main">
              <a:ext uri="{FF2B5EF4-FFF2-40B4-BE49-F238E27FC236}">
                <a16:creationId xmlns:a16="http://schemas.microsoft.com/office/drawing/2014/main" id="{E7A29426-691C-4657-B872-591CC2D6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353800"/>
            <a:ext cx="1443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2" name="motivation">
            <a:extLst xmlns:a="http://schemas.openxmlformats.org/drawingml/2006/main">
              <a:ext uri="{FF2B5EF4-FFF2-40B4-BE49-F238E27FC236}">
                <a16:creationId xmlns:a16="http://schemas.microsoft.com/office/drawing/2014/main" id="{1131011A-D0BE-4EE2-A39D-E504206D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1715750"/>
            <a:ext cx="1443787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[State the unmet need and the question addressed by this study.]</a:t>
            </a:r>
          </a:p>
        </p:txBody>
      </p:sp>
      <p:sp>
        <p:nvSpPr>
          <p:cNvPr id="13" name="section-2-number">
            <a:extLst xmlns:a="http://schemas.openxmlformats.org/drawingml/2006/main">
              <a:ext uri="{FF2B5EF4-FFF2-40B4-BE49-F238E27FC236}">
                <a16:creationId xmlns:a16="http://schemas.microsoft.com/office/drawing/2014/main" id="{C0954FC7-7B54-4240-9848-FEF717E7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3875" y="1106805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4" name="section-2-heading">
            <a:extLst xmlns:a="http://schemas.openxmlformats.org/drawingml/2006/main">
              <a:ext uri="{FF2B5EF4-FFF2-40B4-BE49-F238E27FC236}">
                <a16:creationId xmlns:a16="http://schemas.microsoft.com/office/drawing/2014/main" id="{81C570FB-A8DB-419E-9A6A-D261677B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8750" y="10477500"/>
            <a:ext cx="13533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Study objective</a:t>
            </a:r>
          </a:p>
        </p:txBody>
      </p:sp>
      <p:sp>
        <p:nvSpPr>
          <p:cNvPr id="15" name="section-2-rule">
            <a:extLst xmlns:a="http://schemas.openxmlformats.org/drawingml/2006/main">
              <a:ext uri="{FF2B5EF4-FFF2-40B4-BE49-F238E27FC236}">
                <a16:creationId xmlns:a16="http://schemas.microsoft.com/office/drawing/2014/main" id="{0EF91C70-720A-4B7B-9DF0-74C09378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3875" y="11353800"/>
            <a:ext cx="1443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16" name="objective">
            <a:extLst xmlns:a="http://schemas.openxmlformats.org/drawingml/2006/main">
              <a:ext uri="{FF2B5EF4-FFF2-40B4-BE49-F238E27FC236}">
                <a16:creationId xmlns:a16="http://schemas.microsoft.com/office/drawing/2014/main" id="{70F49C59-F5E9-4D58-9E2E-5A9DEBFE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3875" y="11715750"/>
            <a:ext cx="1443787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[State the hypothesis and the intended biological or analytical application.]</a:t>
            </a:r>
          </a:p>
        </p:txBody>
      </p:sp>
      <p:sp>
        <p:nvSpPr>
          <p:cNvPr id="17" name="central-figure-replaceable-frame">
            <a:extLst xmlns:a="http://schemas.openxmlformats.org/drawingml/2006/main">
              <a:ext uri="{FF2B5EF4-FFF2-40B4-BE49-F238E27FC236}">
                <a16:creationId xmlns:a16="http://schemas.microsoft.com/office/drawing/2014/main" id="{ECD5CD0A-D177-4100-B077-A9A26F15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5144750"/>
            <a:ext cx="29923500" cy="1238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18" name="central-figure-label">
            <a:extLst xmlns:a="http://schemas.openxmlformats.org/drawingml/2006/main">
              <a:ext uri="{FF2B5EF4-FFF2-40B4-BE49-F238E27FC236}">
                <a16:creationId xmlns:a16="http://schemas.microsoft.com/office/drawing/2014/main" id="{837F4840-6060-4ACE-A67C-ED332C9D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0669250"/>
            <a:ext cx="2925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CENTRAL DEVICE SCHEMATIC / GRAPHICAL ABSTRACT</a:t>
            </a:r>
          </a:p>
        </p:txBody>
      </p:sp>
      <p:sp>
        <p:nvSpPr>
          <p:cNvPr id="19" name="central-figure-hint">
            <a:extLst xmlns:a="http://schemas.openxmlformats.org/drawingml/2006/main">
              <a:ext uri="{FF2B5EF4-FFF2-40B4-BE49-F238E27FC236}">
                <a16:creationId xmlns:a16="http://schemas.microsoft.com/office/drawing/2014/main" id="{88ECE5A0-540A-4DB0-8E6D-1A07E50E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526500"/>
            <a:ext cx="2897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Replace with one integrated image showing the biochip, sample flow and measurement principle</a:t>
            </a:r>
          </a:p>
        </p:txBody>
      </p:sp>
      <p:sp>
        <p:nvSpPr>
          <p:cNvPr id="20" name="central-caption">
            <a:extLst xmlns:a="http://schemas.openxmlformats.org/drawingml/2006/main">
              <a:ext uri="{FF2B5EF4-FFF2-40B4-BE49-F238E27FC236}">
                <a16:creationId xmlns:a16="http://schemas.microsoft.com/office/drawing/2014/main" id="{56EA7D73-D9CC-4038-BC40-1517FC19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7765375"/>
            <a:ext cx="29923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1. [Explain the mechanism and identify the functional regions of the biochip.]</a:t>
            </a:r>
          </a:p>
        </p:txBody>
      </p:sp>
      <p:sp>
        <p:nvSpPr>
          <p:cNvPr id="21" name="section-3-number">
            <a:extLst xmlns:a="http://schemas.openxmlformats.org/drawingml/2006/main">
              <a:ext uri="{FF2B5EF4-FFF2-40B4-BE49-F238E27FC236}">
                <a16:creationId xmlns:a16="http://schemas.microsoft.com/office/drawing/2014/main" id="{768F71DB-2803-4E88-9F7F-DEFCA07B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594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2" name="section-3-heading">
            <a:extLst xmlns:a="http://schemas.openxmlformats.org/drawingml/2006/main">
              <a:ext uri="{FF2B5EF4-FFF2-40B4-BE49-F238E27FC236}">
                <a16:creationId xmlns:a16="http://schemas.microsoft.com/office/drawing/2014/main" id="{6CBCF425-1A3B-4AFA-9B4B-70824FFA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00037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Fabrication and assay</a:t>
            </a:r>
          </a:p>
        </p:txBody>
      </p:sp>
      <p:sp>
        <p:nvSpPr>
          <p:cNvPr id="23" name="section-3-rule">
            <a:extLst xmlns:a="http://schemas.openxmlformats.org/drawingml/2006/main">
              <a:ext uri="{FF2B5EF4-FFF2-40B4-BE49-F238E27FC236}">
                <a16:creationId xmlns:a16="http://schemas.microsoft.com/office/drawing/2014/main" id="{5F3CB9D1-16CB-44E5-9A85-6D2E2C8C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8800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24" name="fabrication-replaceable-frame">
            <a:extLst xmlns:a="http://schemas.openxmlformats.org/drawingml/2006/main">
              <a:ext uri="{FF2B5EF4-FFF2-40B4-BE49-F238E27FC236}">
                <a16:creationId xmlns:a16="http://schemas.microsoft.com/office/drawing/2014/main" id="{19DB933E-8C50-4A53-AF74-F588523D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242000"/>
            <a:ext cx="94665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25" name="fabrication-label">
            <a:extLst xmlns:a="http://schemas.openxmlformats.org/drawingml/2006/main">
              <a:ext uri="{FF2B5EF4-FFF2-40B4-BE49-F238E27FC236}">
                <a16:creationId xmlns:a16="http://schemas.microsoft.com/office/drawing/2014/main" id="{87C04623-06EE-48FE-814D-D68D4EA7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31470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METHODS FIGURE</a:t>
            </a:r>
          </a:p>
        </p:txBody>
      </p:sp>
      <p:sp>
        <p:nvSpPr>
          <p:cNvPr id="26" name="fabrication-hint">
            <a:extLst xmlns:a="http://schemas.openxmlformats.org/drawingml/2006/main">
              <a:ext uri="{FF2B5EF4-FFF2-40B4-BE49-F238E27FC236}">
                <a16:creationId xmlns:a16="http://schemas.microsoft.com/office/drawing/2014/main" id="{51694433-13A3-4896-88D2-AEEBD9AD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0042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Fabrication sequence or assay workflow</a:t>
            </a:r>
          </a:p>
        </p:txBody>
      </p:sp>
      <p:sp>
        <p:nvSpPr>
          <p:cNvPr id="27" name="fabrication-caption">
            <a:extLst xmlns:a="http://schemas.openxmlformats.org/drawingml/2006/main">
              <a:ext uri="{FF2B5EF4-FFF2-40B4-BE49-F238E27FC236}">
                <a16:creationId xmlns:a16="http://schemas.microsoft.com/office/drawing/2014/main" id="{67028C39-E017-4289-94AC-522092DB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66236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2. [Process and conditions.]</a:t>
            </a:r>
          </a:p>
        </p:txBody>
      </p:sp>
      <p:sp>
        <p:nvSpPr>
          <p:cNvPr id="28" name="section-4-number">
            <a:extLst xmlns:a="http://schemas.openxmlformats.org/drawingml/2006/main">
              <a:ext uri="{FF2B5EF4-FFF2-40B4-BE49-F238E27FC236}">
                <a16:creationId xmlns:a16="http://schemas.microsoft.com/office/drawing/2014/main" id="{EAFFB2DD-E4C0-44F9-B440-9DDAEDBD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0594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29" name="section-4-heading">
            <a:extLst xmlns:a="http://schemas.openxmlformats.org/drawingml/2006/main">
              <a:ext uri="{FF2B5EF4-FFF2-40B4-BE49-F238E27FC236}">
                <a16:creationId xmlns:a16="http://schemas.microsoft.com/office/drawing/2014/main" id="{7AAEC63A-54F0-4474-888A-D87DFA72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1625" y="300037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Validation</a:t>
            </a:r>
          </a:p>
        </p:txBody>
      </p:sp>
      <p:sp>
        <p:nvSpPr>
          <p:cNvPr id="30" name="section-4-rule">
            <a:extLst xmlns:a="http://schemas.openxmlformats.org/drawingml/2006/main">
              <a:ext uri="{FF2B5EF4-FFF2-40B4-BE49-F238E27FC236}">
                <a16:creationId xmlns:a16="http://schemas.microsoft.com/office/drawing/2014/main" id="{0E69D535-ABE3-42AE-B6E8-75B1F0A86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08800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1" name="validation-replaceable-frame">
            <a:extLst xmlns:a="http://schemas.openxmlformats.org/drawingml/2006/main">
              <a:ext uri="{FF2B5EF4-FFF2-40B4-BE49-F238E27FC236}">
                <a16:creationId xmlns:a16="http://schemas.microsoft.com/office/drawing/2014/main" id="{21713877-B456-475A-A8B0-3E54A9A1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1242000"/>
            <a:ext cx="94665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F7"/>
          </a:solidFill>
          <a:ln xmlns:a="http://schemas.openxmlformats.org/drawingml/2006/main" w="19050">
            <a:solidFill>
              <a:srgbClr val="BCCBDD"/>
            </a:solidFill>
            <a:prstDash val="solid"/>
          </a:ln>
        </p:spPr>
      </p:sp>
      <p:sp>
        <p:nvSpPr>
          <p:cNvPr id="32" name="validation-label">
            <a:extLst xmlns:a="http://schemas.openxmlformats.org/drawingml/2006/main">
              <a:ext uri="{FF2B5EF4-FFF2-40B4-BE49-F238E27FC236}">
                <a16:creationId xmlns:a16="http://schemas.microsoft.com/office/drawing/2014/main" id="{D867D755-8EF7-48E5-8ED1-A3094986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0125" y="33147000"/>
            <a:ext cx="879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KEY RESULT</a:t>
            </a:r>
          </a:p>
        </p:txBody>
      </p:sp>
      <p:sp>
        <p:nvSpPr>
          <p:cNvPr id="33" name="validation-hint">
            <a:extLst xmlns:a="http://schemas.openxmlformats.org/drawingml/2006/main">
              <a:ext uri="{FF2B5EF4-FFF2-40B4-BE49-F238E27FC236}">
                <a16:creationId xmlns:a16="http://schemas.microsoft.com/office/drawing/2014/main" id="{9EC1FD6D-022B-4E6B-8752-ECDB84F2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3000" y="34004250"/>
            <a:ext cx="851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Principal performance or validation plot</a:t>
            </a:r>
          </a:p>
        </p:txBody>
      </p:sp>
      <p:sp>
        <p:nvSpPr>
          <p:cNvPr id="34" name="validation-caption">
            <a:extLst xmlns:a="http://schemas.openxmlformats.org/drawingml/2006/main">
              <a:ext uri="{FF2B5EF4-FFF2-40B4-BE49-F238E27FC236}">
                <a16:creationId xmlns:a16="http://schemas.microsoft.com/office/drawing/2014/main" id="{9DF1B8B5-320D-4908-97D2-D071CCE8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750" y="36623625"/>
            <a:ext cx="946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Fig. 3. [Units, n and statistics.]</a:t>
            </a:r>
          </a:p>
        </p:txBody>
      </p:sp>
      <p:sp>
        <p:nvSpPr>
          <p:cNvPr id="35" name="section-5-number">
            <a:extLst xmlns:a="http://schemas.openxmlformats.org/drawingml/2006/main">
              <a:ext uri="{FF2B5EF4-FFF2-40B4-BE49-F238E27FC236}">
                <a16:creationId xmlns:a16="http://schemas.microsoft.com/office/drawing/2014/main" id="{6339E336-3303-4061-ADD6-5A2C657F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30594300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buNone/>
              <a:defRPr sz="3525" b="1">
                <a:solidFill>
                  <a:srgbClr val="F3A3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36" name="section-5-heading">
            <a:extLst xmlns:a="http://schemas.openxmlformats.org/drawingml/2006/main">
              <a:ext uri="{FF2B5EF4-FFF2-40B4-BE49-F238E27FC236}">
                <a16:creationId xmlns:a16="http://schemas.microsoft.com/office/drawing/2014/main" id="{C5CAE672-3C85-47F6-93A0-8D4F4A74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0125" y="30003750"/>
            <a:ext cx="8561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4575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Conclusions</a:t>
            </a:r>
          </a:p>
        </p:txBody>
      </p:sp>
      <p:sp>
        <p:nvSpPr>
          <p:cNvPr id="37" name="section-5-rule">
            <a:extLst xmlns:a="http://schemas.openxmlformats.org/drawingml/2006/main">
              <a:ext uri="{FF2B5EF4-FFF2-40B4-BE49-F238E27FC236}">
                <a16:creationId xmlns:a16="http://schemas.microsoft.com/office/drawing/2014/main" id="{7AFFAA43-1757-4B62-98C9-9088161E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30880050"/>
            <a:ext cx="946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38" name="conclusions">
            <a:extLst xmlns:a="http://schemas.openxmlformats.org/drawingml/2006/main">
              <a:ext uri="{FF2B5EF4-FFF2-40B4-BE49-F238E27FC236}">
                <a16:creationId xmlns:a16="http://schemas.microsoft.com/office/drawing/2014/main" id="{DDFEFCE2-B84F-4CE0-9D2A-83CEF34D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95250" y="31242000"/>
            <a:ext cx="9466500" cy="628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[Principal conclusion]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[What the result enables]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[Next validation step]</a:t>
            </a:r>
          </a:p>
        </p:txBody>
      </p:sp>
      <p:sp>
        <p:nvSpPr>
          <p:cNvPr id="39" name="footer-reading-surface">
            <a:extLst xmlns:a="http://schemas.openxmlformats.org/drawingml/2006/main">
              <a:ext uri="{FF2B5EF4-FFF2-40B4-BE49-F238E27FC236}">
                <a16:creationId xmlns:a16="http://schemas.microsoft.com/office/drawing/2014/main" id="{02B2FF06-7454-4231-BD0F-CCCFDDD9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290500"/>
            <a:ext cx="32400000" cy="490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BF48A111-6090-44EE-AD24-02E7B389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766750"/>
            <a:ext cx="2992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CCBDD"/>
            </a:solidFill>
            <a:prstDash val="solid"/>
          </a:ln>
        </p:spPr>
      </p:sp>
      <p:sp>
        <p:nvSpPr>
          <p:cNvPr id="41" name="references-label">
            <a:extLst xmlns:a="http://schemas.openxmlformats.org/drawingml/2006/main">
              <a:ext uri="{FF2B5EF4-FFF2-40B4-BE49-F238E27FC236}">
                <a16:creationId xmlns:a16="http://schemas.microsoft.com/office/drawing/2014/main" id="{ADEDE737-4D74-46F0-A5FB-E33F5A87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9195375"/>
            <a:ext cx="1611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REFERENCES &amp; ACKNOWLEDGEMENTS</a:t>
            </a:r>
          </a:p>
        </p:txBody>
      </p:sp>
      <p:sp>
        <p:nvSpPr>
          <p:cNvPr id="42" name="references">
            <a:extLst xmlns:a="http://schemas.openxmlformats.org/drawingml/2006/main">
              <a:ext uri="{FF2B5EF4-FFF2-40B4-BE49-F238E27FC236}">
                <a16:creationId xmlns:a16="http://schemas.microsoft.com/office/drawing/2014/main" id="{6862E48C-4920-42D3-9E46-3B720E89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0"/>
            <a:ext cx="1628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[1]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[2] Author et al. Journal, year. DOI</a:t>
            </a:r>
          </a:p>
          <a:p xmlns:a="http://schemas.openxmlformats.org/drawingml/2006/main">
            <a:pPr>
              <a:buNone/>
              <a:def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697C8C"/>
                </a:solidFill>
                <a:latin typeface="Nimbus Sans"/>
                <a:ea typeface="Nimbus Sans"/>
                <a:cs typeface="Nimbus Sans"/>
              </a:rPr>
              <a:t>[Funding agency, grant number and collaborators]</a:t>
            </a:r>
          </a:p>
        </p:txBody>
      </p:sp>
      <p:sp>
        <p:nvSpPr>
          <p:cNvPr id="43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F37DA915-F69D-4403-8BE4-3D07511C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16700" y="39195375"/>
            <a:ext cx="659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CONTACT</a:t>
            </a:r>
          </a:p>
        </p:txBody>
      </p:sp>
      <p:sp>
        <p:nvSpPr>
          <p:cNvPr id="44" name="contact">
            <a:extLst xmlns:a="http://schemas.openxmlformats.org/drawingml/2006/main">
              <a:ext uri="{FF2B5EF4-FFF2-40B4-BE49-F238E27FC236}">
                <a16:creationId xmlns:a16="http://schemas.microsoft.com/office/drawing/2014/main" id="{538ACF4E-1897-4F00-ADF5-37A84FF0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0" y="39814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defPPr>
            <a:lvl1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1pPr>
            <a:lvl2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2pPr>
            <a:lvl3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3pPr>
            <a:lvl4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4pPr>
            <a:lvl5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5pPr>
            <a:lvl6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6pPr>
            <a:lvl7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7pPr>
            <a:lvl8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8pPr>
            <a:lvl9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Chun-Hao Chang, Ph.D.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jimhao@nycu.edu.tw</a:t>
            </a:r>
          </a:p>
          <a:p xmlns:a="http://schemas.openxmlformats.org/drawingml/2006/main">
            <a:pPr>
              <a:buNone/>
              <a:def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defRPr>
            </a:pPr>
            <a:r>
              <a:rPr sz="2850" b="0">
                <a:solidFill>
                  <a:srgbClr val="263849"/>
                </a:solidFill>
                <a:latin typeface="Nimbus Sans"/>
                <a:ea typeface="Nimbus Sans"/>
                <a:cs typeface="Nimbus Sans"/>
              </a:rPr>
              <a:t>jimhaoch.github.io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90A77E0-35BC-46DE-8205-7B975FB9AE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248fef879c4c28"/>
          <a:stretch xmlns:a="http://schemas.openxmlformats.org/drawingml/2006/main"/>
        </p:blipFill>
        <p:spPr>
          <a:xfrm xmlns:a="http://schemas.openxmlformats.org/drawingml/2006/main">
            <a:off x="27432000" y="39090600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230956F-614B-4DFB-BA1A-393895D554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8a45909dca40c5"/>
          <a:stretch xmlns:a="http://schemas.openxmlformats.org/drawingml/2006/main"/>
        </p:blipFill>
        <p:spPr>
          <a:xfrm xmlns:a="http://schemas.openxmlformats.org/drawingml/2006/main">
            <a:off x="1238250" y="7648575"/>
            <a:ext cx="428625" cy="428625"/>
          </a:xfrm>
          <a:prstGeom xmlns:a="http://schemas.openxmlformats.org/drawingml/2006/main" prst="rect">
            <a:avLst/>
          </a:prstGeom>
        </p:spPr>
      </p:pic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AD545DD-A712-47F0-AA98-E59281A6A3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c6fcdd65d4a3a"/>
          <a:stretch xmlns:a="http://schemas.openxmlformats.org/drawingml/2006/main"/>
        </p:blipFill>
        <p:spPr>
          <a:xfrm xmlns:a="http://schemas.openxmlformats.org/drawingml/2006/main">
            <a:off x="1209675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B9E6543-D45A-4766-A78C-29809BC6E3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ba9650b2d84189"/>
          <a:stretch xmlns:a="http://schemas.openxmlformats.org/drawingml/2006/main"/>
        </p:blipFill>
        <p:spPr>
          <a:xfrm xmlns:a="http://schemas.openxmlformats.org/drawingml/2006/main">
            <a:off x="16695300" y="1045845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B344175-FC09-46FD-93C8-1D9CF94C12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dea3f713cb4923"/>
          <a:stretch xmlns:a="http://schemas.openxmlformats.org/drawingml/2006/main"/>
        </p:blipFill>
        <p:spPr>
          <a:xfrm xmlns:a="http://schemas.openxmlformats.org/drawingml/2006/main">
            <a:off x="1209675" y="29984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32F393D-BDC1-47E2-86C2-9AF95C4F9F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ca213f0a14f61"/>
          <a:stretch xmlns:a="http://schemas.openxmlformats.org/drawingml/2006/main"/>
        </p:blipFill>
        <p:spPr>
          <a:xfrm xmlns:a="http://schemas.openxmlformats.org/drawingml/2006/main">
            <a:off x="11438175" y="29984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085E5D6-B98B-4323-8CF2-01DA4C5C91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3442eda844e84"/>
          <a:stretch xmlns:a="http://schemas.openxmlformats.org/drawingml/2006/main"/>
        </p:blipFill>
        <p:spPr>
          <a:xfrm xmlns:a="http://schemas.openxmlformats.org/drawingml/2006/main">
            <a:off x="21666675" y="29984700"/>
            <a:ext cx="685800" cy="685800"/>
          </a:xfrm>
          <a:prstGeom xmlns:a="http://schemas.openxmlformats.org/drawingml/2006/main" prst="rect">
            <a:avLst/>
          </a:prstGeom>
        </p:spPr>
      </p:pic>
      <p:pic>
        <p:nvPic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DC56101-17FD-4EA4-9250-81E7A18F1A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974a06b2504dd3"/>
          <a:stretch xmlns:a="http://schemas.openxmlformats.org/drawingml/2006/main"/>
        </p:blipFill>
        <p:spPr>
          <a:xfrm xmlns:a="http://schemas.openxmlformats.org/drawingml/2006/main">
            <a:off x="1238250" y="39185850"/>
            <a:ext cx="400050" cy="400050"/>
          </a:xfrm>
          <a:prstGeom xmlns:a="http://schemas.openxmlformats.org/drawingml/2006/main" prst="rect">
            <a:avLst/>
          </a:prstGeom>
        </p:spPr>
      </p:pic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7904BDD-884B-4867-80E1-E08E7ADC40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44264be5b9497f"/>
          <a:stretch xmlns:a="http://schemas.openxmlformats.org/drawingml/2006/main"/>
        </p:blipFill>
        <p:spPr>
          <a:xfrm xmlns:a="http://schemas.openxmlformats.org/drawingml/2006/main">
            <a:off x="18764250" y="39185850"/>
            <a:ext cx="400050" cy="40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790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7669BCD-E735-49D7-93C4-92144394EB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26d0ee7a54fcb"/>
          <a:stretch xmlns:a="http://schemas.openxmlformats.org/drawingml/2006/main"/>
        </p:blipFill>
        <p:spPr>
          <a:xfrm xmlns:a="http://schemas.openxmlformats.org/drawingml/2006/main">
            <a:off x="1238250" y="857250"/>
            <a:ext cx="2381250" cy="2381250"/>
          </a:xfrm>
          <a:prstGeom xmlns:a="http://schemas.openxmlformats.org/drawingml/2006/main" prst="ellipse">
            <a:avLst/>
          </a:prstGeom>
        </p:spPr>
      </p:pic>
      <p:sp>
        <p:nvSpPr>
          <p:cNvPr id="2" name="library-brand">
            <a:extLst xmlns:a="http://schemas.openxmlformats.org/drawingml/2006/main">
              <a:ext uri="{FF2B5EF4-FFF2-40B4-BE49-F238E27FC236}">
                <a16:creationId xmlns:a16="http://schemas.microsoft.com/office/drawing/2014/main" id="{6AF692D7-A987-44D6-95AE-74B5F171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857250"/>
            <a:ext cx="2571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defPPr>
            <a:lvl1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1pPr>
            <a:lvl2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2pPr>
            <a:lvl3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3pPr>
            <a:lvl4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4pPr>
            <a:lvl5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5pPr>
            <a:lvl6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6pPr>
            <a:lvl7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7pPr>
            <a:lvl8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8pPr>
            <a:lvl9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lvl9pPr>
          </a:lstStyle>
          <a:p xmlns:a="http://schemas.openxmlformats.org/drawingml/2006/main">
            <a:pPr algn="l">
              <a:def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defRPr>
            </a:pPr>
            <a:r>
              <a:rPr sz="5625" b="0">
                <a:solidFill>
                  <a:srgbClr val="173F73"/>
                </a:solidFill>
                <a:latin typeface="Nimbus Roman"/>
                <a:ea typeface="Nimbus Roman"/>
                <a:cs typeface="Nimbus Roman"/>
              </a:rPr>
              <a:t>Bioflumen &amp; Xensor Lab</a:t>
            </a:r>
          </a:p>
        </p:txBody>
      </p:sp>
      <p:sp>
        <p:nvSpPr>
          <p:cNvPr id="3" name="library-title">
            <a:extLst xmlns:a="http://schemas.openxmlformats.org/drawingml/2006/main">
              <a:ext uri="{FF2B5EF4-FFF2-40B4-BE49-F238E27FC236}">
                <a16:creationId xmlns:a16="http://schemas.microsoft.com/office/drawing/2014/main" id="{2EB7D419-CDA0-4FED-9B1A-E0375DB4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52625"/>
            <a:ext cx="2571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def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8250" b="1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ICON LIBRARY</a:t>
            </a:r>
          </a:p>
        </p:txBody>
      </p:sp>
      <p:sp>
        <p:nvSpPr>
          <p:cNvPr id="4" name="science-label">
            <a:extLst xmlns:a="http://schemas.openxmlformats.org/drawingml/2006/main">
              <a:ext uri="{FF2B5EF4-FFF2-40B4-BE49-F238E27FC236}">
                <a16:creationId xmlns:a16="http://schemas.microsoft.com/office/drawing/2014/main" id="{318FE0B0-801A-4D14-AC9A-FF5A6A77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72000"/>
            <a:ext cx="2809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BIOCHIP RESEARCH</a:t>
            </a:r>
          </a:p>
        </p:txBody>
      </p:sp>
      <p:sp>
        <p:nvSpPr>
          <p:cNvPr id="5" name="general-label">
            <a:extLst xmlns:a="http://schemas.openxmlformats.org/drawingml/2006/main">
              <a:ext uri="{FF2B5EF4-FFF2-40B4-BE49-F238E27FC236}">
                <a16:creationId xmlns:a16="http://schemas.microsoft.com/office/drawing/2014/main" id="{46C86A99-BD74-41E3-8F51-402793A5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2479000"/>
            <a:ext cx="2809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2B61AB"/>
                </a:solidFill>
                <a:latin typeface="Nimbus Sans"/>
                <a:ea typeface="Nimbus Sans"/>
                <a:cs typeface="Nimbus Sans"/>
              </a:rPr>
              <a:t>COMMON SYMBOLS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6D9D4-B079-4404-8D3F-CCE22FBBB4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8f34ac16364ab7"/>
          <a:stretch xmlns:a="http://schemas.openxmlformats.org/drawingml/2006/main"/>
        </p:blipFill>
        <p:spPr>
          <a:xfrm xmlns:a="http://schemas.openxmlformats.org/drawingml/2006/main">
            <a:off x="323850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7" name="microfluidic-chip-caption">
            <a:extLst xmlns:a="http://schemas.openxmlformats.org/drawingml/2006/main">
              <a:ext uri="{FF2B5EF4-FFF2-40B4-BE49-F238E27FC236}">
                <a16:creationId xmlns:a16="http://schemas.microsoft.com/office/drawing/2014/main" id="{E2337276-9680-48B1-BDEE-CFDE5B94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Microfluidic chip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6FA651-6F81-4DF9-890E-D939EA2BD4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03406e91f4ba2"/>
          <a:stretch xmlns:a="http://schemas.openxmlformats.org/drawingml/2006/main"/>
        </p:blipFill>
        <p:spPr>
          <a:xfrm xmlns:a="http://schemas.openxmlformats.org/drawingml/2006/main">
            <a:off x="1057275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9" name="droplet-caption">
            <a:extLst xmlns:a="http://schemas.openxmlformats.org/drawingml/2006/main">
              <a:ext uri="{FF2B5EF4-FFF2-40B4-BE49-F238E27FC236}">
                <a16:creationId xmlns:a16="http://schemas.microsoft.com/office/drawing/2014/main" id="{8EE6AE58-D09B-4CAE-9468-FC65E2E4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Droplet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27375-C38B-4A25-9EDA-AD8FEBF11F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3c1fb024a44e6e"/>
          <a:stretch xmlns:a="http://schemas.openxmlformats.org/drawingml/2006/main"/>
        </p:blipFill>
        <p:spPr>
          <a:xfrm xmlns:a="http://schemas.openxmlformats.org/drawingml/2006/main">
            <a:off x="1790700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1" name="dna-caption">
            <a:extLst xmlns:a="http://schemas.openxmlformats.org/drawingml/2006/main">
              <a:ext uri="{FF2B5EF4-FFF2-40B4-BE49-F238E27FC236}">
                <a16:creationId xmlns:a16="http://schemas.microsoft.com/office/drawing/2014/main" id="{95B3BE54-4AB2-4605-9D28-7D1D07C2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DNA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5EFAC-9F0E-487C-9C93-490CA92504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4d957e5cd4a5a"/>
          <a:stretch xmlns:a="http://schemas.openxmlformats.org/drawingml/2006/main"/>
        </p:blipFill>
        <p:spPr>
          <a:xfrm xmlns:a="http://schemas.openxmlformats.org/drawingml/2006/main">
            <a:off x="25241250" y="6096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3" name="cell-caption">
            <a:extLst xmlns:a="http://schemas.openxmlformats.org/drawingml/2006/main">
              <a:ext uri="{FF2B5EF4-FFF2-40B4-BE49-F238E27FC236}">
                <a16:creationId xmlns:a16="http://schemas.microsoft.com/office/drawing/2014/main" id="{20D44712-DA89-48F9-A247-5B05B38D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9525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Cell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F0CD4-A478-41FF-8791-79B56E40AC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d40298aa44d50"/>
          <a:stretch xmlns:a="http://schemas.openxmlformats.org/drawingml/2006/main"/>
        </p:blipFill>
        <p:spPr>
          <a:xfrm xmlns:a="http://schemas.openxmlformats.org/drawingml/2006/main">
            <a:off x="323850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5" name="bacterium-caption">
            <a:extLst xmlns:a="http://schemas.openxmlformats.org/drawingml/2006/main">
              <a:ext uri="{FF2B5EF4-FFF2-40B4-BE49-F238E27FC236}">
                <a16:creationId xmlns:a16="http://schemas.microsoft.com/office/drawing/2014/main" id="{92CA2E59-1D69-435F-9449-AAD4974C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Bacterium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E2899D-D3D9-478D-9796-6369463558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b7a069ca04510"/>
          <a:stretch xmlns:a="http://schemas.openxmlformats.org/drawingml/2006/main"/>
        </p:blipFill>
        <p:spPr>
          <a:xfrm xmlns:a="http://schemas.openxmlformats.org/drawingml/2006/main">
            <a:off x="1057275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7" name="antibody-caption">
            <a:extLst xmlns:a="http://schemas.openxmlformats.org/drawingml/2006/main">
              <a:ext uri="{FF2B5EF4-FFF2-40B4-BE49-F238E27FC236}">
                <a16:creationId xmlns:a16="http://schemas.microsoft.com/office/drawing/2014/main" id="{BDC79B00-BA44-474B-A395-1D618B21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Antibody</a:t>
            </a:r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EDACD9-60C2-423B-BC64-8621136E87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cfa4596ed4977"/>
          <a:stretch xmlns:a="http://schemas.openxmlformats.org/drawingml/2006/main"/>
        </p:blipFill>
        <p:spPr>
          <a:xfrm xmlns:a="http://schemas.openxmlformats.org/drawingml/2006/main">
            <a:off x="1790700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9" name="pipette-caption">
            <a:extLst xmlns:a="http://schemas.openxmlformats.org/drawingml/2006/main">
              <a:ext uri="{FF2B5EF4-FFF2-40B4-BE49-F238E27FC236}">
                <a16:creationId xmlns:a16="http://schemas.microsoft.com/office/drawing/2014/main" id="{7B9C57F2-D18A-40C6-A4EF-F4FFABCD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Pipette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D45D1E-3584-464A-AC21-2C169FA2DF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a54dc6a964fc9"/>
          <a:stretch xmlns:a="http://schemas.openxmlformats.org/drawingml/2006/main"/>
        </p:blipFill>
        <p:spPr>
          <a:xfrm xmlns:a="http://schemas.openxmlformats.org/drawingml/2006/main">
            <a:off x="25241250" y="11144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1" name="flask-caption">
            <a:extLst xmlns:a="http://schemas.openxmlformats.org/drawingml/2006/main">
              <a:ext uri="{FF2B5EF4-FFF2-40B4-BE49-F238E27FC236}">
                <a16:creationId xmlns:a16="http://schemas.microsoft.com/office/drawing/2014/main" id="{B64E2DB3-D50C-4A5F-BB9E-5E636846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14573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Flask</a:t>
            </a:r>
          </a:p>
        </p:txBody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0000CD-0B16-4CF1-94BB-7BC79C196E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be82208b4b4733"/>
          <a:stretch xmlns:a="http://schemas.openxmlformats.org/drawingml/2006/main"/>
        </p:blipFill>
        <p:spPr>
          <a:xfrm xmlns:a="http://schemas.openxmlformats.org/drawingml/2006/main">
            <a:off x="323850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3" name="microscope-caption">
            <a:extLst xmlns:a="http://schemas.openxmlformats.org/drawingml/2006/main">
              <a:ext uri="{FF2B5EF4-FFF2-40B4-BE49-F238E27FC236}">
                <a16:creationId xmlns:a16="http://schemas.microsoft.com/office/drawing/2014/main" id="{A641505E-F8B1-433A-8C51-4DDCCE92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Microscope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0A517C-AFF3-427B-879E-311A6C8261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f574aa011c4569"/>
          <a:stretch xmlns:a="http://schemas.openxmlformats.org/drawingml/2006/main"/>
        </p:blipFill>
        <p:spPr>
          <a:xfrm xmlns:a="http://schemas.openxmlformats.org/drawingml/2006/main">
            <a:off x="1057275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5" name="syringe-pump-caption">
            <a:extLst xmlns:a="http://schemas.openxmlformats.org/drawingml/2006/main">
              <a:ext uri="{FF2B5EF4-FFF2-40B4-BE49-F238E27FC236}">
                <a16:creationId xmlns:a16="http://schemas.microsoft.com/office/drawing/2014/main" id="{507D7328-17CE-4FC3-9A2A-D6D8AD4B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Syringe pump</a:t>
            </a:r>
          </a:p>
        </p:txBody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1CCE63-0BFB-48A5-BEF2-75A126568E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e9e298b0446bd"/>
          <a:stretch xmlns:a="http://schemas.openxmlformats.org/drawingml/2006/main"/>
        </p:blipFill>
        <p:spPr>
          <a:xfrm xmlns:a="http://schemas.openxmlformats.org/drawingml/2006/main">
            <a:off x="1790700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7" name="biosensor-caption">
            <a:extLst xmlns:a="http://schemas.openxmlformats.org/drawingml/2006/main">
              <a:ext uri="{FF2B5EF4-FFF2-40B4-BE49-F238E27FC236}">
                <a16:creationId xmlns:a16="http://schemas.microsoft.com/office/drawing/2014/main" id="{C1F3BFFF-1EC4-40EE-9DBE-FBA478FCA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Biosensor</a:t>
            </a:r>
          </a:p>
        </p:txBody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74846F-03A3-42AA-B38B-A9CC6191F9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33954752e4295"/>
          <a:stretch xmlns:a="http://schemas.openxmlformats.org/drawingml/2006/main"/>
        </p:blipFill>
        <p:spPr>
          <a:xfrm xmlns:a="http://schemas.openxmlformats.org/drawingml/2006/main">
            <a:off x="25241250" y="16192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29" name="droplet-junction-caption">
            <a:extLst xmlns:a="http://schemas.openxmlformats.org/drawingml/2006/main">
              <a:ext uri="{FF2B5EF4-FFF2-40B4-BE49-F238E27FC236}">
                <a16:creationId xmlns:a16="http://schemas.microsoft.com/office/drawing/2014/main" id="{EF8F4BDC-0D70-499D-8430-B0F4B607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19621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Droplet junction</a:t>
            </a:r>
          </a:p>
        </p:txBody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177651-CB60-4FA9-940C-4F3279CA36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7b6c7759146ae"/>
          <a:stretch xmlns:a="http://schemas.openxmlformats.org/drawingml/2006/main"/>
        </p:blipFill>
        <p:spPr>
          <a:xfrm xmlns:a="http://schemas.openxmlformats.org/drawingml/2006/main">
            <a:off x="323850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1" name="document-caption">
            <a:extLst xmlns:a="http://schemas.openxmlformats.org/drawingml/2006/main">
              <a:ext uri="{FF2B5EF4-FFF2-40B4-BE49-F238E27FC236}">
                <a16:creationId xmlns:a16="http://schemas.microsoft.com/office/drawing/2014/main" id="{AA5FBBD6-D1EE-41CA-A347-96A7EA73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Document</a:t>
            </a:r>
          </a:p>
        </p:txBody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23FC874-9DFB-4BAA-82DA-785B313FA4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9abf7838f4095"/>
          <a:stretch xmlns:a="http://schemas.openxmlformats.org/drawingml/2006/main"/>
        </p:blipFill>
        <p:spPr>
          <a:xfrm xmlns:a="http://schemas.openxmlformats.org/drawingml/2006/main">
            <a:off x="1057275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3" name="chart-caption">
            <a:extLst xmlns:a="http://schemas.openxmlformats.org/drawingml/2006/main">
              <a:ext uri="{FF2B5EF4-FFF2-40B4-BE49-F238E27FC236}">
                <a16:creationId xmlns:a16="http://schemas.microsoft.com/office/drawing/2014/main" id="{A15541BE-CECC-4B46-8004-B2106FA6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Chart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B0AAD03-F566-4B24-A244-1C6EF0A09D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f44ecde9f549cb"/>
          <a:stretch xmlns:a="http://schemas.openxmlformats.org/drawingml/2006/main"/>
        </p:blipFill>
        <p:spPr>
          <a:xfrm xmlns:a="http://schemas.openxmlformats.org/drawingml/2006/main">
            <a:off x="1790700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5" name="target-caption">
            <a:extLst xmlns:a="http://schemas.openxmlformats.org/drawingml/2006/main">
              <a:ext uri="{FF2B5EF4-FFF2-40B4-BE49-F238E27FC236}">
                <a16:creationId xmlns:a16="http://schemas.microsoft.com/office/drawing/2014/main" id="{25EA675A-620D-4EEA-BC37-7676DFEF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Target</a:t>
            </a:r>
          </a:p>
        </p:txBody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461E168-3491-4BBA-AC2A-F7BF1F149D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1c26e426084114"/>
          <a:stretch xmlns:a="http://schemas.openxmlformats.org/drawingml/2006/main"/>
        </p:blipFill>
        <p:spPr>
          <a:xfrm xmlns:a="http://schemas.openxmlformats.org/drawingml/2006/main">
            <a:off x="25241250" y="240030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7" name="idea-caption">
            <a:extLst xmlns:a="http://schemas.openxmlformats.org/drawingml/2006/main">
              <a:ext uri="{FF2B5EF4-FFF2-40B4-BE49-F238E27FC236}">
                <a16:creationId xmlns:a16="http://schemas.microsoft.com/office/drawing/2014/main" id="{932855AB-9D8C-438A-8706-1FBFE550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274320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Idea</a:t>
            </a:r>
          </a:p>
        </p:txBody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FD38EA-39A2-4C2A-B404-FFC264452C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06361b36c43bd"/>
          <a:stretch xmlns:a="http://schemas.openxmlformats.org/drawingml/2006/main"/>
        </p:blipFill>
        <p:spPr>
          <a:xfrm xmlns:a="http://schemas.openxmlformats.org/drawingml/2006/main">
            <a:off x="323850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39" name="gear-caption">
            <a:extLst xmlns:a="http://schemas.openxmlformats.org/drawingml/2006/main">
              <a:ext uri="{FF2B5EF4-FFF2-40B4-BE49-F238E27FC236}">
                <a16:creationId xmlns:a16="http://schemas.microsoft.com/office/drawing/2014/main" id="{FF0A7FBE-8526-4DF2-81DA-7ED139938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Gear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579AC63-7F84-48A1-83FD-94C8B619DD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15f33d13cf4604"/>
          <a:stretch xmlns:a="http://schemas.openxmlformats.org/drawingml/2006/main"/>
        </p:blipFill>
        <p:spPr>
          <a:xfrm xmlns:a="http://schemas.openxmlformats.org/drawingml/2006/main">
            <a:off x="1057275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1" name="team-caption">
            <a:extLst xmlns:a="http://schemas.openxmlformats.org/drawingml/2006/main">
              <a:ext uri="{FF2B5EF4-FFF2-40B4-BE49-F238E27FC236}">
                <a16:creationId xmlns:a16="http://schemas.microsoft.com/office/drawing/2014/main" id="{BFDD9DBF-FA7A-40A2-90B4-E7A700DC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Team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1265895-7D7C-49DE-862D-9FCD30C655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d336f58d1140e2"/>
          <a:stretch xmlns:a="http://schemas.openxmlformats.org/drawingml/2006/main"/>
        </p:blipFill>
        <p:spPr>
          <a:xfrm xmlns:a="http://schemas.openxmlformats.org/drawingml/2006/main">
            <a:off x="1790700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3" name="globe-caption">
            <a:extLst xmlns:a="http://schemas.openxmlformats.org/drawingml/2006/main">
              <a:ext uri="{FF2B5EF4-FFF2-40B4-BE49-F238E27FC236}">
                <a16:creationId xmlns:a16="http://schemas.microsoft.com/office/drawing/2014/main" id="{5DDBD2CE-6F04-410F-BCA8-675BAABE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Globe</a:t>
            </a:r>
          </a:p>
        </p:txBody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3EDFF53-638D-4821-956B-94195EDE4D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e7b394bfa40d9"/>
          <a:stretch xmlns:a="http://schemas.openxmlformats.org/drawingml/2006/main"/>
        </p:blipFill>
        <p:spPr>
          <a:xfrm xmlns:a="http://schemas.openxmlformats.org/drawingml/2006/main">
            <a:off x="25241250" y="290512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5" name="email-caption">
            <a:extLst xmlns:a="http://schemas.openxmlformats.org/drawingml/2006/main">
              <a:ext uri="{FF2B5EF4-FFF2-40B4-BE49-F238E27FC236}">
                <a16:creationId xmlns:a16="http://schemas.microsoft.com/office/drawing/2014/main" id="{1F4E2FA9-4486-4493-A425-00A2013F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3248025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Email</a:t>
            </a:r>
          </a:p>
        </p:txBody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0960028-39DD-4EA9-8F1E-0058D0CBF0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a3f45bae4f4ca5"/>
          <a:stretch xmlns:a="http://schemas.openxmlformats.org/drawingml/2006/main"/>
        </p:blipFill>
        <p:spPr>
          <a:xfrm xmlns:a="http://schemas.openxmlformats.org/drawingml/2006/main">
            <a:off x="323850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7" name="link-caption">
            <a:extLst xmlns:a="http://schemas.openxmlformats.org/drawingml/2006/main">
              <a:ext uri="{FF2B5EF4-FFF2-40B4-BE49-F238E27FC236}">
                <a16:creationId xmlns:a16="http://schemas.microsoft.com/office/drawing/2014/main" id="{92E211B1-C1B6-4FE1-A68C-CD03F30A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Link</a:t>
            </a:r>
          </a:p>
        </p:txBody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C46EB5D-92E2-4341-ABD1-560D76FD15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49e2d1d0f4529"/>
          <a:stretch xmlns:a="http://schemas.openxmlformats.org/drawingml/2006/main"/>
        </p:blipFill>
        <p:spPr>
          <a:xfrm xmlns:a="http://schemas.openxmlformats.org/drawingml/2006/main">
            <a:off x="1057275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49" name="calendar-caption">
            <a:extLst xmlns:a="http://schemas.openxmlformats.org/drawingml/2006/main">
              <a:ext uri="{FF2B5EF4-FFF2-40B4-BE49-F238E27FC236}">
                <a16:creationId xmlns:a16="http://schemas.microsoft.com/office/drawing/2014/main" id="{4A3E43F0-101C-4552-AD73-5AA9AC6A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Calendar</a:t>
            </a:r>
          </a:p>
        </p:txBody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AD3A368-3648-4026-B8A0-80B2F21E18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a52090e614d6f"/>
          <a:stretch xmlns:a="http://schemas.openxmlformats.org/drawingml/2006/main"/>
        </p:blipFill>
        <p:spPr>
          <a:xfrm xmlns:a="http://schemas.openxmlformats.org/drawingml/2006/main">
            <a:off x="1790700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51" name="validation-caption">
            <a:extLst xmlns:a="http://schemas.openxmlformats.org/drawingml/2006/main">
              <a:ext uri="{FF2B5EF4-FFF2-40B4-BE49-F238E27FC236}">
                <a16:creationId xmlns:a16="http://schemas.microsoft.com/office/drawing/2014/main" id="{23CC1200-F45C-45A8-A16D-EC589434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Validation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A6B636A-6B58-4431-BFFE-B50C059826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375814da08492e"/>
          <a:stretch xmlns:a="http://schemas.openxmlformats.org/drawingml/2006/main"/>
        </p:blipFill>
        <p:spPr>
          <a:xfrm xmlns:a="http://schemas.openxmlformats.org/drawingml/2006/main">
            <a:off x="25241250" y="3409950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53" name="search-caption">
            <a:extLst xmlns:a="http://schemas.openxmlformats.org/drawingml/2006/main">
              <a:ext uri="{FF2B5EF4-FFF2-40B4-BE49-F238E27FC236}">
                <a16:creationId xmlns:a16="http://schemas.microsoft.com/office/drawing/2014/main" id="{A981026B-4B49-489E-88FE-5090FF04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0" y="37528500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defRPr>
            </a:pPr>
            <a:r>
              <a:rPr sz="3675" b="0">
                <a:solidFill>
                  <a:srgbClr val="173F73"/>
                </a:solidFill>
                <a:latin typeface="Nimbus Sans"/>
                <a:ea typeface="Nimbus Sans"/>
                <a:cs typeface="Nimbus Sans"/>
              </a:rPr>
              <a:t>Search</a:t>
            </a:r>
          </a:p>
        </p:txBody>
      </p:sp>
      <p:sp>
        <p:nvSpPr>
          <p:cNvPr id="54" name="library-footer">
            <a:extLst xmlns:a="http://schemas.openxmlformats.org/drawingml/2006/main">
              <a:ext uri="{FF2B5EF4-FFF2-40B4-BE49-F238E27FC236}">
                <a16:creationId xmlns:a16="http://schemas.microsoft.com/office/drawing/2014/main" id="{062A3EF1-9CDE-486A-A796-75704D21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576500"/>
            <a:ext cx="2905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l">
              <a:def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defRPr>
            </a:pPr>
            <a:r>
              <a:rPr sz="3300" b="0">
                <a:solidFill>
                  <a:srgbClr val="63788D"/>
                </a:solidFill>
                <a:latin typeface="Nimbus Sans"/>
                <a:ea typeface="Nimbus Sans"/>
                <a:cs typeface="Nimbus Sans"/>
              </a:rPr>
              <a:t>Independent transparent PNG icons for copying into posters, slides and websites</a:t>
            </a:r>
          </a:p>
        </p:txBody>
      </p:sp>
    </p:spTree>
    <p:extLst>
      <p:ext uri="{BB962C8B-B14F-4D97-AF65-F5344CB8AC3E}">
        <p14:creationId xmlns:p14="http://schemas.microsoft.com/office/powerpoint/2010/main" val="6607706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2026-10-18T03:52:18.9770000Z</dcterms:created>
  <dcterms:modified xsi:type="dcterms:W3CDTF">2026-10-18T03:52:18.9770000Z</dcterms:modified>
</coreProperties>
</file>