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d8f27b446244d3f" /><Relationship Type="http://schemas.openxmlformats.org/officeDocument/2006/relationships/extended-properties" Target="/docProps/app.xml" Id="R191ac83986e44f69" /><Relationship Type="http://schemas.openxmlformats.org/officeDocument/2006/relationships/officeDocument" Target="/ppt/presentation.xml" Id="Rd549363518ff474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39bee09ee4142d5"/>
  </p:sldMasterIdLst>
  <p:notesMasterIdLst>
    <p:notesMasterId xmlns:r="http://schemas.openxmlformats.org/officeDocument/2006/relationships" r:id="R80219d130d454c90"/>
  </p:notesMasterIdLst>
  <p:sldIdLst>
    <p:sldId xmlns:r="http://schemas.openxmlformats.org/officeDocument/2006/relationships" id="256" r:id="Rb8314b7a8b5345ac"/>
    <p:sldId xmlns:r="http://schemas.openxmlformats.org/officeDocument/2006/relationships" id="257" r:id="Ra06f4eae3c7942b1"/>
    <p:sldId xmlns:r="http://schemas.openxmlformats.org/officeDocument/2006/relationships" id="258" r:id="R56274ec629dd4340"/>
    <p:sldId xmlns:r="http://schemas.openxmlformats.org/officeDocument/2006/relationships" id="259" r:id="Rb9ef6cf6707740fd"/>
  </p:sldIdLst>
  <p:sldSz cx="32400000" cy="43200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dbaa7de668d408d" /><Relationship Type="http://schemas.openxmlformats.org/officeDocument/2006/relationships/slideMaster" Target="/ppt/slideMasters/slideMaster1.xml" Id="R139bee09ee4142d5" /><Relationship Type="http://schemas.openxmlformats.org/officeDocument/2006/relationships/notesMaster" Target="/ppt/notesMasters/notesMaster1.xml" Id="R80219d130d454c90" /><Relationship Type="http://schemas.openxmlformats.org/officeDocument/2006/relationships/presProps" Target="/ppt/presProps.xml" Id="R4e3fb85ae1b344ac" /><Relationship Type="http://schemas.openxmlformats.org/officeDocument/2006/relationships/tableStyles" Target="/ppt/tableStyles.xml" Id="R0be92d2ae48247d2" /><Relationship Type="http://schemas.openxmlformats.org/officeDocument/2006/relationships/slide" Target="/ppt/slides/slide1.xml" Id="Rb8314b7a8b5345ac" /><Relationship Type="http://schemas.openxmlformats.org/officeDocument/2006/relationships/slide" Target="/ppt/slides/slide2.xml" Id="Ra06f4eae3c7942b1" /><Relationship Type="http://schemas.openxmlformats.org/officeDocument/2006/relationships/slide" Target="/ppt/slides/slide3.xml" Id="R56274ec629dd4340" /><Relationship Type="http://schemas.openxmlformats.org/officeDocument/2006/relationships/slide" Target="/ppt/slides/slide4.xml" Id="Rb9ef6cf6707740f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4c96dbafa314c4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5c6b4f047bb4abe" /><Relationship Type="http://schemas.openxmlformats.org/officeDocument/2006/relationships/notesMaster" Target="/ppt/notesMasters/notesMaster1.xml" Id="Rb0141bd7c56346c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8eeec6242404a55" /><Relationship Type="http://schemas.openxmlformats.org/officeDocument/2006/relationships/notesMaster" Target="/ppt/notesMasters/notesMaster1.xml" Id="R065d31d494f6438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dcda3a246254340" /><Relationship Type="http://schemas.openxmlformats.org/officeDocument/2006/relationships/notesMaster" Target="/ppt/notesMasters/notesMaster1.xml" Id="Rc6accbba83c3486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a53ec3d15fd406d" /><Relationship Type="http://schemas.openxmlformats.org/officeDocument/2006/relationships/notesMaster" Target="/ppt/notesMasters/notesMaster1.xml" Id="R664cd294464e4a4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版型 1：圖像主導。左側安排問題、方法與結論，右側保留裝置總覽及兩個結果圖。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使用說明</a:t>
            </a:r>
          </a:p>
          <a:p xmlns:a="http://schemas.openxmlformats.org/drawingml/2006/main">
            <a:r>
              <a:t>本頁為 90 × 120 cm 直式海報模板。每頁是一種完整海報版型，選擇一頁複製後填入研究內容。中括號為待替換文字，所有文字、圖說和圖框均為 PowerPoint 原生物件。圖片框為版面參考，可刪除框內提示並插入照片或圖表。頁首標題建議控制在兩行，作者依投稿規定調整。背景是 AI 生成裝飾圖，不含研究證據。Logo 取自原始檔，只保留中央圖徽以維持遠距辨識。QR Code 連到實驗室網站。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尺寸與列印</a:t>
            </a:r>
          </a:p>
          <a:p xmlns:a="http://schemas.openxmlformats.org/drawingml/2006/main">
            <a:r>
              <a:t>90 × 120 cm 是本模板採用的會議海報尺寸，請依主辦單位規範調整。MicroTAS 2025 建議 A0 (84.1 × 118.9 cm)，與本檔不同。正文預設 34.5–36 pt，圖說 26.25 pt，章節 45.75 pt，標題 83.25 pt。小型參考文獻 24.75 pt。使用英文字型 Nimbus Sans / Nimbus Roman；若電腦缺少字型，請於 PowerPoint 取代字型為 Arial / Times New Roman，並重新檢查折行。加入中文時可使用思源黑體或 Noto Sans TC。所有提示文字與空白圖框皆需在正式列印前替換。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Design references inspected 18 October 2026. Layout ideas only. No third-party research figures are reproduced.</a:t>
            </a:r>
          </a:p>
          <a:p xmlns:a="http://schemas.openxmlformats.org/drawingml/2006/main">
            <a:r>
              <a:t>Caltech Hixon Writing Center, Scientific Posters worksheet: https://writing.caltech.edu/documents/24184/hwc_poster_-_interactive_worksheet.pdf</a:t>
            </a:r>
          </a:p>
          <a:p xmlns:a="http://schemas.openxmlformats.org/drawingml/2006/main">
            <a:r>
              <a:t>McGill University, Design of a Microfluidic Platform for Human Midbrain Organoid Generation and Testing: https://www.mcgill.ca/ose/files/ose/design_of_a_microfluidic_platform_for_human_midbrain_organoid_generation_and_testing.pdf</a:t>
            </a:r>
          </a:p>
          <a:p xmlns:a="http://schemas.openxmlformats.org/drawingml/2006/main">
            <a:r>
              <a:t>Rutgers COMSOL conference poster, Numerical Model of Induced Transmembrane Voltage: https://www.comsol.com/paper/download/854361/U.%20Ghosh_%20COMSOL%20conference%20Poster_final.pdf</a:t>
            </a:r>
          </a:p>
          <a:p xmlns:a="http://schemas.openxmlformats.org/drawingml/2006/main">
            <a:r>
              <a:t>MicroTAS 2025 poster instructions: https://microtas2025.org/authors/MicroTAS2025_PosterInstructions.pdf</a:t>
            </a:r>
          </a:p>
          <a:p xmlns:a="http://schemas.openxmlformats.org/drawingml/2006/main">
            <a:r>
              <a:t>Brand reference and QR destination: https://jimhaoch.github.io/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本次將同一套品牌圖示加入各章節。小字數字保留閱讀順序。第 4 頁為圖示素材庫，正式海報列印時請只選第 1、2 或 3 頁其中一頁。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版型 2：標準三欄。適合內容量較多、方法及結果分段明確的研究。每個欄位由上往下閱讀，再移向右側。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使用說明</a:t>
            </a:r>
          </a:p>
          <a:p xmlns:a="http://schemas.openxmlformats.org/drawingml/2006/main">
            <a:r>
              <a:t>本頁為 90 × 120 cm 直式海報模板。每頁是一種完整海報版型，選擇一頁複製後填入研究內容。中括號為待替換文字，所有文字、圖說和圖框均為 PowerPoint 原生物件。圖片框為版面參考，可刪除框內提示並插入照片或圖表。頁首標題建議控制在兩行，作者依投稿規定調整。背景是 AI 生成裝飾圖，不含研究證據。Logo 取自原始檔，只保留中央圖徽以維持遠距辨識。QR Code 連到實驗室網站。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尺寸與列印</a:t>
            </a:r>
          </a:p>
          <a:p xmlns:a="http://schemas.openxmlformats.org/drawingml/2006/main">
            <a:r>
              <a:t>90 × 120 cm 是本模板採用的會議海報尺寸，請依主辦單位規範調整。MicroTAS 2025 建議 A0 (84.1 × 118.9 cm)，與本檔不同。正文預設 34.5–36 pt，圖說 26.25 pt，章節 45.75 pt，標題 83.25 pt。小型參考文獻 24.75 pt。使用英文字型 Nimbus Sans / Nimbus Roman；若電腦缺少字型，請於 PowerPoint 取代字型為 Arial / Times New Roman，並重新檢查折行。加入中文時可使用思源黑體或 Noto Sans TC。所有提示文字與空白圖框皆需在正式列印前替換。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Design references inspected 18 October 2026. Layout ideas only. No third-party research figures are reproduced.</a:t>
            </a:r>
          </a:p>
          <a:p xmlns:a="http://schemas.openxmlformats.org/drawingml/2006/main">
            <a:r>
              <a:t>Caltech Hixon Writing Center, Scientific Posters worksheet: https://writing.caltech.edu/documents/24184/hwc_poster_-_interactive_worksheet.pdf</a:t>
            </a:r>
          </a:p>
          <a:p xmlns:a="http://schemas.openxmlformats.org/drawingml/2006/main">
            <a:r>
              <a:t>McGill University, Design of a Microfluidic Platform for Human Midbrain Organoid Generation and Testing: https://www.mcgill.ca/ose/files/ose/design_of_a_microfluidic_platform_for_human_midbrain_organoid_generation_and_testing.pdf</a:t>
            </a:r>
          </a:p>
          <a:p xmlns:a="http://schemas.openxmlformats.org/drawingml/2006/main">
            <a:r>
              <a:t>Rutgers COMSOL conference poster, Numerical Model of Induced Transmembrane Voltage: https://www.comsol.com/paper/download/854361/U.%20Ghosh_%20COMSOL%20conference%20Poster_final.pdf</a:t>
            </a:r>
          </a:p>
          <a:p xmlns:a="http://schemas.openxmlformats.org/drawingml/2006/main">
            <a:r>
              <a:t>MicroTAS 2025 poster instructions: https://microtas2025.org/authors/MicroTAS2025_PosterInstructions.pdf</a:t>
            </a:r>
          </a:p>
          <a:p xmlns:a="http://schemas.openxmlformats.org/drawingml/2006/main">
            <a:r>
              <a:t>Brand reference and QR destination: https://jimhaoch.github.io/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本次將同一套品牌圖示加入各章節。小字數字保留閱讀順序。第 4 頁為圖示素材庫，正式海報列印時請只選第 1、2 或 3 頁其中一頁。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版型 3：中央大圖。適合裝置結構、流體路徑或工作原理是重點的研究。中央留一張整合圖，下方只保留方法及主要結果。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使用說明</a:t>
            </a:r>
          </a:p>
          <a:p xmlns:a="http://schemas.openxmlformats.org/drawingml/2006/main">
            <a:r>
              <a:t>本頁為 90 × 120 cm 直式海報模板。每頁是一種完整海報版型，選擇一頁複製後填入研究內容。中括號為待替換文字，所有文字、圖說和圖框均為 PowerPoint 原生物件。圖片框為版面參考，可刪除框內提示並插入照片或圖表。頁首標題建議控制在兩行，作者依投稿規定調整。背景是 AI 生成裝飾圖，不含研究證據。Logo 取自原始檔，只保留中央圖徽以維持遠距辨識。QR Code 連到實驗室網站。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尺寸與列印</a:t>
            </a:r>
          </a:p>
          <a:p xmlns:a="http://schemas.openxmlformats.org/drawingml/2006/main">
            <a:r>
              <a:t>90 × 120 cm 是本模板採用的會議海報尺寸，請依主辦單位規範調整。MicroTAS 2025 建議 A0 (84.1 × 118.9 cm)，與本檔不同。正文預設 34.5–36 pt，圖說 26.25 pt，章節 45.75 pt，標題 83.25 pt。小型參考文獻 24.75 pt。使用英文字型 Nimbus Sans / Nimbus Roman；若電腦缺少字型，請於 PowerPoint 取代字型為 Arial / Times New Roman，並重新檢查折行。加入中文時可使用思源黑體或 Noto Sans TC。所有提示文字與空白圖框皆需在正式列印前替換。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Design references inspected 18 October 2026. Layout ideas only. No third-party research figures are reproduced.</a:t>
            </a:r>
          </a:p>
          <a:p xmlns:a="http://schemas.openxmlformats.org/drawingml/2006/main">
            <a:r>
              <a:t>Caltech Hixon Writing Center, Scientific Posters worksheet: https://writing.caltech.edu/documents/24184/hwc_poster_-_interactive_worksheet.pdf</a:t>
            </a:r>
          </a:p>
          <a:p xmlns:a="http://schemas.openxmlformats.org/drawingml/2006/main">
            <a:r>
              <a:t>McGill University, Design of a Microfluidic Platform for Human Midbrain Organoid Generation and Testing: https://www.mcgill.ca/ose/files/ose/design_of_a_microfluidic_platform_for_human_midbrain_organoid_generation_and_testing.pdf</a:t>
            </a:r>
          </a:p>
          <a:p xmlns:a="http://schemas.openxmlformats.org/drawingml/2006/main">
            <a:r>
              <a:t>Rutgers COMSOL conference poster, Numerical Model of Induced Transmembrane Voltage: https://www.comsol.com/paper/download/854361/U.%20Ghosh_%20COMSOL%20conference%20Poster_final.pdf</a:t>
            </a:r>
          </a:p>
          <a:p xmlns:a="http://schemas.openxmlformats.org/drawingml/2006/main">
            <a:r>
              <a:t>MicroTAS 2025 poster instructions: https://microtas2025.org/authors/MicroTAS2025_PosterInstructions.pdf</a:t>
            </a:r>
          </a:p>
          <a:p xmlns:a="http://schemas.openxmlformats.org/drawingml/2006/main">
            <a:r>
              <a:t>Brand reference and QR destination: https://jimhaoch.github.io/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本次將同一套品牌圖示加入各章節。小字數字保留閱讀順序。第 4 頁為圖示素材庫，正式海報列印時請只選第 1、2 或 3 頁其中一頁。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本頁為圖示素材頁。每個圖示均為獨立透明 PNG，請單獨點選複製。圖示為 AI 生成的抽象裝飾符號，適合放在章節標題或摘要旁。正式海報請只列印前三頁中的其中一頁。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aa1336930a47b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710e1d73894a7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ba8b0960db547d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7a6df9db18f41e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5f6375320e4c8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85edbe0335d424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ADBFE7F-AB0D-4F16-954F-D0B499B2C40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240000" y="16320000"/>
            <a:ext cx="25920000" cy="624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275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275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275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275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275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275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275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275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275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275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FB3CDDC-8A02-4E83-9181-40C5B016DB4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4860000" y="23760000"/>
            <a:ext cx="22680000" cy="480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525F7FC-347C-404F-A63C-AF6B4A1630C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240000" y="18000000"/>
            <a:ext cx="25920000" cy="720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116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16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16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16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16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16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16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16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16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16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7425E8E-D1A9-412C-8D2D-186BD864440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822500" y="3360000"/>
            <a:ext cx="28755000" cy="528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D04EDA3-1E38-475F-927B-F037A7B1117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822500" y="12000000"/>
            <a:ext cx="28755000" cy="2688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60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141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222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303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384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465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546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627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708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181555B-D755-4379-B25F-D13C46C4E99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822500" y="3360000"/>
            <a:ext cx="28755000" cy="528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51E983A-B2B2-4D25-8EAF-3C806E099DB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822500" y="12000000"/>
            <a:ext cx="13365000" cy="2688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60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141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222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303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384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465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546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627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708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F0D4426-7B5F-4E73-88A1-0B29873E3E7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212500" y="12000000"/>
            <a:ext cx="13365000" cy="2688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60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141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222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303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384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465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546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627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708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92C6D36-3C6C-4156-9A1C-E22417C192B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822500" y="3360000"/>
            <a:ext cx="28755000" cy="528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86BA3F7-C231-4C47-9A3F-7731598A5FB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822500" y="12000000"/>
            <a:ext cx="13365000" cy="2688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60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141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222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303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384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465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546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627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708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48e15b9dbfa4a1e" /><Relationship Type="http://schemas.openxmlformats.org/officeDocument/2006/relationships/slideLayout" Target="/ppt/slideLayouts/slideLayout1.xml" Id="R3d15ce518b0e417d" /><Relationship Type="http://schemas.openxmlformats.org/officeDocument/2006/relationships/slideLayout" Target="/ppt/slideLayouts/slideLayout2.xml" Id="Rf573257a308a43c7" /><Relationship Type="http://schemas.openxmlformats.org/officeDocument/2006/relationships/slideLayout" Target="/ppt/slideLayouts/slideLayout3.xml" Id="Rf857eb87ff4648ff" /><Relationship Type="http://schemas.openxmlformats.org/officeDocument/2006/relationships/slideLayout" Target="/ppt/slideLayouts/slideLayout4.xml" Id="Rca71c7042e304849" /><Relationship Type="http://schemas.openxmlformats.org/officeDocument/2006/relationships/slideLayout" Target="/ppt/slideLayouts/slideLayout5.xml" Id="Rec9b0254a423428c" /><Relationship Type="http://schemas.openxmlformats.org/officeDocument/2006/relationships/slideLayout" Target="/ppt/slideLayouts/slideLayout6.xml" Id="R616abc35365146e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d15ce518b0e417d"/>
    <p:sldLayoutId xmlns:r="http://schemas.openxmlformats.org/officeDocument/2006/relationships" id="2147483650" r:id="Rf573257a308a43c7"/>
    <p:sldLayoutId xmlns:r="http://schemas.openxmlformats.org/officeDocument/2006/relationships" id="2147483651" r:id="Rf857eb87ff4648ff"/>
    <p:sldLayoutId xmlns:r="http://schemas.openxmlformats.org/officeDocument/2006/relationships" id="2147483652" r:id="Rca71c7042e304849"/>
    <p:sldLayoutId xmlns:r="http://schemas.openxmlformats.org/officeDocument/2006/relationships" id="2147483653" r:id="Rec9b0254a423428c"/>
    <p:sldLayoutId xmlns:r="http://schemas.openxmlformats.org/officeDocument/2006/relationships" id="2147483654" r:id="R616abc35365146e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62cc68f75f04bb0" /><Relationship Type="http://schemas.openxmlformats.org/officeDocument/2006/relationships/image" Target="/ppt/media/image.png" Id="Re2a0bf1d7c2b4617" /><Relationship Type="http://schemas.openxmlformats.org/officeDocument/2006/relationships/image" Target="/ppt/media/image13.png" Id="R665a1fb7094f4434" /><Relationship Type="http://schemas.openxmlformats.org/officeDocument/2006/relationships/image" Target="/ppt/media/image14.png" Id="R0345a21083e64e6e" /><Relationship Type="http://schemas.openxmlformats.org/officeDocument/2006/relationships/image" Target="/ppt/media/image15.png" Id="R264b063274ec4e33" /><Relationship Type="http://schemas.openxmlformats.org/officeDocument/2006/relationships/image" Target="/ppt/media/image16.png" Id="R19bbd15cd8024a2e" /><Relationship Type="http://schemas.openxmlformats.org/officeDocument/2006/relationships/image" Target="/ppt/media/image17.png" Id="Rc50e9caf5f7a439e" /><Relationship Type="http://schemas.openxmlformats.org/officeDocument/2006/relationships/image" Target="/ppt/media/image21.png" Id="R7e1a711a5a9641c7" /><Relationship Type="http://schemas.openxmlformats.org/officeDocument/2006/relationships/image" Target="/ppt/media/image18.png" Id="R67923f863ec247d1" /><Relationship Type="http://schemas.openxmlformats.org/officeDocument/2006/relationships/image" Target="/ppt/media/image19.png" Id="Raa8b04b8fddf473b" /><Relationship Type="http://schemas.openxmlformats.org/officeDocument/2006/relationships/image" Target="/ppt/media/image10.png" Id="Re866b7f7a6d14471" /><Relationship Type="http://schemas.openxmlformats.org/officeDocument/2006/relationships/image" Target="/ppt/media/image11.png" Id="R97fe476e8a6c4984" /><Relationship Type="http://schemas.openxmlformats.org/officeDocument/2006/relationships/notesSlide" Target="/ppt/notesSlides/notesSlide1.xml" Id="Rc06feb101265482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bef58ccc924bd6" /><Relationship Type="http://schemas.openxmlformats.org/officeDocument/2006/relationships/image" Target="/ppt/media/image.png" Id="Rb56167b0da4e4158" /><Relationship Type="http://schemas.openxmlformats.org/officeDocument/2006/relationships/image" Target="/ppt/media/image13.png" Id="Rb6912c0972d34928" /><Relationship Type="http://schemas.openxmlformats.org/officeDocument/2006/relationships/image" Target="/ppt/media/image14.png" Id="Rbca0232c56e741f5" /><Relationship Type="http://schemas.openxmlformats.org/officeDocument/2006/relationships/image" Target="/ppt/media/image15.png" Id="R7fafee5e984645aa" /><Relationship Type="http://schemas.openxmlformats.org/officeDocument/2006/relationships/image" Target="/ppt/media/image16.png" Id="R94c38734a5af4053" /><Relationship Type="http://schemas.openxmlformats.org/officeDocument/2006/relationships/image" Target="/ppt/media/image17.png" Id="R263e66d51dbd46d9" /><Relationship Type="http://schemas.openxmlformats.org/officeDocument/2006/relationships/image" Target="/ppt/media/image18.png" Id="R76ef164f62e24ea4" /><Relationship Type="http://schemas.openxmlformats.org/officeDocument/2006/relationships/image" Target="/ppt/media/image19.png" Id="R0bc54ddfb9b145f8" /><Relationship Type="http://schemas.openxmlformats.org/officeDocument/2006/relationships/image" Target="/ppt/media/image19.png" Id="R2c7c35f3e24c4baa" /><Relationship Type="http://schemas.openxmlformats.org/officeDocument/2006/relationships/image" Target="/ppt/media/image21.png" Id="Rf6d883cf627840a8" /><Relationship Type="http://schemas.openxmlformats.org/officeDocument/2006/relationships/image" Target="/ppt/media/image10.png" Id="R68602d688cbc4de0" /><Relationship Type="http://schemas.openxmlformats.org/officeDocument/2006/relationships/image" Target="/ppt/media/image11.png" Id="R7ff75eb052c543e8" /><Relationship Type="http://schemas.openxmlformats.org/officeDocument/2006/relationships/notesSlide" Target="/ppt/notesSlides/notesSlide2.xml" Id="R575fa13fbb7943a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5801e19e6aa44fe" /><Relationship Type="http://schemas.openxmlformats.org/officeDocument/2006/relationships/image" Target="/ppt/media/image.png" Id="Rf7e4846285724b21" /><Relationship Type="http://schemas.openxmlformats.org/officeDocument/2006/relationships/image" Target="/ppt/media/image13.png" Id="R01cf5d55053943db" /><Relationship Type="http://schemas.openxmlformats.org/officeDocument/2006/relationships/image" Target="/ppt/media/image14.png" Id="R415ba7dff6d04509" /><Relationship Type="http://schemas.openxmlformats.org/officeDocument/2006/relationships/image" Target="/ppt/media/image15.png" Id="Rb02433abd8c04b78" /><Relationship Type="http://schemas.openxmlformats.org/officeDocument/2006/relationships/image" Target="/ppt/media/image16.png" Id="Rd5563408ce9e42ef" /><Relationship Type="http://schemas.openxmlformats.org/officeDocument/2006/relationships/image" Target="/ppt/media/image15.png" Id="R28f554f80e774585" /><Relationship Type="http://schemas.openxmlformats.org/officeDocument/2006/relationships/image" Target="/ppt/media/image17.png" Id="R4cc9b8420cb0427e" /><Relationship Type="http://schemas.openxmlformats.org/officeDocument/2006/relationships/image" Target="/ppt/media/image19.png" Id="R1b567a5846564f46" /><Relationship Type="http://schemas.openxmlformats.org/officeDocument/2006/relationships/image" Target="/ppt/media/image21.png" Id="R2ada8e6d3f7c47e5" /><Relationship Type="http://schemas.openxmlformats.org/officeDocument/2006/relationships/image" Target="/ppt/media/image10.png" Id="Rc60367380fd844fc" /><Relationship Type="http://schemas.openxmlformats.org/officeDocument/2006/relationships/image" Target="/ppt/media/image11.png" Id="R498a6759bbc2405f" /><Relationship Type="http://schemas.openxmlformats.org/officeDocument/2006/relationships/notesSlide" Target="/ppt/notesSlides/notesSlide3.xml" Id="R978f431f6163473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f48bfea6c44ac0" /><Relationship Type="http://schemas.openxmlformats.org/officeDocument/2006/relationships/image" Target="/ppt/media/image13.png" Id="R5f6dcc6eb98f4f01" /><Relationship Type="http://schemas.openxmlformats.org/officeDocument/2006/relationships/image" Target="/ppt/media/image18.png" Id="Re6ae12e6012c486c" /><Relationship Type="http://schemas.openxmlformats.org/officeDocument/2006/relationships/image" Target="/ppt/media/image37.png" Id="R950713da2b194cf9" /><Relationship Type="http://schemas.openxmlformats.org/officeDocument/2006/relationships/image" Target="/ppt/media/image38.png" Id="R193bcbb65b8943a6" /><Relationship Type="http://schemas.openxmlformats.org/officeDocument/2006/relationships/image" Target="/ppt/media/image39.png" Id="R4a23c4a142af4212" /><Relationship Type="http://schemas.openxmlformats.org/officeDocument/2006/relationships/image" Target="/ppt/media/image40.png" Id="R6302c889387a457d" /><Relationship Type="http://schemas.openxmlformats.org/officeDocument/2006/relationships/image" Target="/ppt/media/image41.png" Id="R2d69998adab4431e" /><Relationship Type="http://schemas.openxmlformats.org/officeDocument/2006/relationships/image" Target="/ppt/media/image42.png" Id="R735d6f961ffe48ef" /><Relationship Type="http://schemas.openxmlformats.org/officeDocument/2006/relationships/image" Target="/ppt/media/image17.png" Id="Re5675ed1f7e348b0" /><Relationship Type="http://schemas.openxmlformats.org/officeDocument/2006/relationships/image" Target="/ppt/media/image44.png" Id="R904f22164c8f40e8" /><Relationship Type="http://schemas.openxmlformats.org/officeDocument/2006/relationships/image" Target="/ppt/media/image45.png" Id="Ra5105efbb87542f3" /><Relationship Type="http://schemas.openxmlformats.org/officeDocument/2006/relationships/image" Target="/ppt/media/image46.png" Id="Rac6aacc3e7534ef8" /><Relationship Type="http://schemas.openxmlformats.org/officeDocument/2006/relationships/image" Target="/ppt/media/image47.png" Id="R8c2a6504706a4899" /><Relationship Type="http://schemas.openxmlformats.org/officeDocument/2006/relationships/image" Target="/ppt/media/image10.png" Id="Ree36b08176734c6d" /><Relationship Type="http://schemas.openxmlformats.org/officeDocument/2006/relationships/image" Target="/ppt/media/image19.png" Id="R797b1171ee214c3d" /><Relationship Type="http://schemas.openxmlformats.org/officeDocument/2006/relationships/image" Target="/ppt/media/image15.png" Id="R097c17264890468b" /><Relationship Type="http://schemas.openxmlformats.org/officeDocument/2006/relationships/image" Target="/ppt/media/image51.png" Id="R0a804c9c959142d6" /><Relationship Type="http://schemas.openxmlformats.org/officeDocument/2006/relationships/image" Target="/ppt/media/image52.png" Id="R5930e5a13f934f0b" /><Relationship Type="http://schemas.openxmlformats.org/officeDocument/2006/relationships/image" Target="/ppt/media/image53.png" Id="R2727a91a2e564302" /><Relationship Type="http://schemas.openxmlformats.org/officeDocument/2006/relationships/image" Target="/ppt/media/image54.png" Id="Rddfda4cae6974fdf" /><Relationship Type="http://schemas.openxmlformats.org/officeDocument/2006/relationships/image" Target="/ppt/media/image11.png" Id="R3b13ba851df5419b" /><Relationship Type="http://schemas.openxmlformats.org/officeDocument/2006/relationships/image" Target="/ppt/media/image56.png" Id="R8f682e069f7d48ef" /><Relationship Type="http://schemas.openxmlformats.org/officeDocument/2006/relationships/image" Target="/ppt/media/image57.png" Id="R127e290e3d7f48ca" /><Relationship Type="http://schemas.openxmlformats.org/officeDocument/2006/relationships/image" Target="/ppt/media/image21.png" Id="Ra1ad74becbc44e8e" /><Relationship Type="http://schemas.openxmlformats.org/officeDocument/2006/relationships/image" Target="/ppt/media/image16.png" Id="R723d1efc158c4ee9" /><Relationship Type="http://schemas.openxmlformats.org/officeDocument/2006/relationships/notesSlide" Target="/ppt/notesSlides/notesSlide4.xml" Id="R5a8a1b56dd8849b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5478D554-F137-4784-BB94-0509311F523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a0bf1d7c2b461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32400000" cy="43200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ED6CD2-F0B0-42DB-9A38-975EC5B4A1A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5a1fb7094f4434"/>
          <a:stretch xmlns:a="http://schemas.openxmlformats.org/drawingml/2006/main"/>
        </p:blipFill>
        <p:spPr>
          <a:xfrm xmlns:a="http://schemas.openxmlformats.org/drawingml/2006/main">
            <a:off x="1333500" y="1000125"/>
            <a:ext cx="3619500" cy="3619500"/>
          </a:xfrm>
          <a:prstGeom xmlns:a="http://schemas.openxmlformats.org/drawingml/2006/main" prst="ellipse">
            <a:avLst/>
          </a:prstGeom>
        </p:spPr>
      </p:pic>
      <p:sp>
        <p:nvSpPr>
          <p:cNvPr id="3" name="lab-brand">
            <a:extLst xmlns:a="http://schemas.openxmlformats.org/drawingml/2006/main">
              <a:ext uri="{FF2B5EF4-FFF2-40B4-BE49-F238E27FC236}">
                <a16:creationId xmlns:a16="http://schemas.microsoft.com/office/drawing/2014/main" id="{34617F47-161E-4B82-8F83-219A4DCF0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38200"/>
            <a:ext cx="22860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defPPr>
            <a:lvl1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1pPr>
            <a:lvl2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2pPr>
            <a:lvl3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3pPr>
            <a:lvl4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4pPr>
            <a:lvl5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5pPr>
            <a:lvl6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6pPr>
            <a:lvl7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7pPr>
            <a:lvl8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8pPr>
            <a:lvl9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9pPr>
          </a:lstStyle>
          <a:p xmlns:a="http://schemas.openxmlformats.org/drawingml/2006/main">
            <a: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pPr>
            <a:r>
              <a: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rPr>
              <a:t>Bioflumen &amp; Xensor Lab</a:t>
            </a:r>
          </a:p>
        </p:txBody>
      </p:sp>
      <p:sp>
        <p:nvSpPr>
          <p:cNvPr id="4" name="research-title">
            <a:extLst xmlns:a="http://schemas.openxmlformats.org/drawingml/2006/main">
              <a:ext uri="{FF2B5EF4-FFF2-40B4-BE49-F238E27FC236}">
                <a16:creationId xmlns:a16="http://schemas.microsoft.com/office/drawing/2014/main" id="{FD7A4C79-0294-47FE-9E0F-7EAE65BB6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952625"/>
            <a:ext cx="2438400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RESEARCH TITLE:</a:t>
            </a:r>
          </a:p>
          <a:p xmlns:a="http://schemas.openxmlformats.org/drawingml/2006/main">
            <a: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MAIN FINDING OR APPLICATION</a:t>
            </a:r>
          </a:p>
        </p:txBody>
      </p:sp>
      <p:sp>
        <p:nvSpPr>
          <p:cNvPr id="5" name="authors">
            <a:extLst xmlns:a="http://schemas.openxmlformats.org/drawingml/2006/main">
              <a:ext uri="{FF2B5EF4-FFF2-40B4-BE49-F238E27FC236}">
                <a16:creationId xmlns:a16="http://schemas.microsoft.com/office/drawing/2014/main" id="{081D3ADA-A611-4648-BBA0-C1DFC225D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591050"/>
            <a:ext cx="24288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[Presenting Author]¹, [Co-author]¹, Chun-Hao Chang¹*</a:t>
            </a:r>
          </a:p>
        </p:txBody>
      </p:sp>
      <p:sp>
        <p:nvSpPr>
          <p:cNvPr id="6" name="affiliation">
            <a:extLst xmlns:a="http://schemas.openxmlformats.org/drawingml/2006/main">
              <a:ext uri="{FF2B5EF4-FFF2-40B4-BE49-F238E27FC236}">
                <a16:creationId xmlns:a16="http://schemas.microsoft.com/office/drawing/2014/main" id="{BCB00723-5401-4BB3-BB1D-A2994B80B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353050"/>
            <a:ext cx="2428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rPr>
              <a:t>¹ Department of Biotechnology and Laboratory Science in Medicine</a:t>
            </a:r>
          </a:p>
          <a:p xmlns:a="http://schemas.openxmlformats.org/drawingml/2006/main">
            <a: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rPr>
              <a:t>National Yang Ming Chiao Tung University, Taipei, Taiwan</a:t>
            </a:r>
          </a:p>
        </p:txBody>
      </p:sp>
      <p:sp>
        <p:nvSpPr>
          <p:cNvPr id="7" name="takeaway-label">
            <a:extLst xmlns:a="http://schemas.openxmlformats.org/drawingml/2006/main">
              <a:ext uri="{FF2B5EF4-FFF2-40B4-BE49-F238E27FC236}">
                <a16:creationId xmlns:a16="http://schemas.microsoft.com/office/drawing/2014/main" id="{67697EA2-5919-484F-B0E5-53CD0C710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19275" y="7648575"/>
            <a:ext cx="56102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pPr>
            <a:r>
              <a: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KEY FINDING</a:t>
            </a:r>
          </a:p>
        </p:txBody>
      </p:sp>
      <p:sp>
        <p:nvSpPr>
          <p:cNvPr id="8" name="takeaway">
            <a:extLst xmlns:a="http://schemas.openxmlformats.org/drawingml/2006/main">
              <a:ext uri="{FF2B5EF4-FFF2-40B4-BE49-F238E27FC236}">
                <a16:creationId xmlns:a16="http://schemas.microsoft.com/office/drawing/2014/main" id="{62395127-6792-450F-931E-34CCC9872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8315325"/>
            <a:ext cx="29923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[One sentence that states the principal finding and its significance]</a:t>
            </a:r>
          </a:p>
        </p:txBody>
      </p:sp>
      <p:sp>
        <p:nvSpPr>
          <p:cNvPr id="9" name="section-1-number">
            <a:extLst xmlns:a="http://schemas.openxmlformats.org/drawingml/2006/main">
              <a:ext uri="{FF2B5EF4-FFF2-40B4-BE49-F238E27FC236}">
                <a16:creationId xmlns:a16="http://schemas.microsoft.com/office/drawing/2014/main" id="{B258EA8F-C77B-4ECC-ABE3-E6227DA6C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106805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10" name="section-1-heading">
            <a:extLst xmlns:a="http://schemas.openxmlformats.org/drawingml/2006/main">
              <a:ext uri="{FF2B5EF4-FFF2-40B4-BE49-F238E27FC236}">
                <a16:creationId xmlns:a16="http://schemas.microsoft.com/office/drawing/2014/main" id="{FBE6D14C-B47E-4B03-8E3B-24BF277E7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10477500"/>
            <a:ext cx="76676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Research question</a:t>
            </a:r>
          </a:p>
        </p:txBody>
      </p:sp>
      <p:sp>
        <p:nvSpPr>
          <p:cNvPr id="11" name="section-1-rule">
            <a:extLst xmlns:a="http://schemas.openxmlformats.org/drawingml/2006/main">
              <a:ext uri="{FF2B5EF4-FFF2-40B4-BE49-F238E27FC236}">
                <a16:creationId xmlns:a16="http://schemas.microsoft.com/office/drawing/2014/main" id="{80B36316-A4D8-4514-9293-B68AE21A0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1353800"/>
            <a:ext cx="857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12" name="intro-copy">
            <a:extLst xmlns:a="http://schemas.openxmlformats.org/drawingml/2006/main">
              <a:ext uri="{FF2B5EF4-FFF2-40B4-BE49-F238E27FC236}">
                <a16:creationId xmlns:a16="http://schemas.microsoft.com/office/drawing/2014/main" id="{FA6A20DB-9BF7-4BCF-9600-996E1BC9A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1715750"/>
            <a:ext cx="857250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[Describe the clinical or biological problem and identify the specific gap.]</a:t>
            </a:r>
          </a:p>
        </p:txBody>
      </p:sp>
      <p:sp>
        <p:nvSpPr>
          <p:cNvPr id="13" name="context-image-replaceable-frame">
            <a:extLst xmlns:a="http://schemas.openxmlformats.org/drawingml/2006/main">
              <a:ext uri="{FF2B5EF4-FFF2-40B4-BE49-F238E27FC236}">
                <a16:creationId xmlns:a16="http://schemas.microsoft.com/office/drawing/2014/main" id="{3B027747-624E-44CB-94C5-859799306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4287500"/>
            <a:ext cx="8572500" cy="447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2F7"/>
          </a:solidFill>
          <a:ln xmlns:a="http://schemas.openxmlformats.org/drawingml/2006/main" w="19050">
            <a:solidFill>
              <a:srgbClr val="BCCBDD"/>
            </a:solidFill>
            <a:prstDash val="solid"/>
          </a:ln>
        </p:spPr>
      </p:sp>
      <p:sp>
        <p:nvSpPr>
          <p:cNvPr id="14" name="context-image-label">
            <a:extLst xmlns:a="http://schemas.openxmlformats.org/drawingml/2006/main">
              <a:ext uri="{FF2B5EF4-FFF2-40B4-BE49-F238E27FC236}">
                <a16:creationId xmlns:a16="http://schemas.microsoft.com/office/drawing/2014/main" id="{36BF9A30-2FB6-46AA-8FB4-601D49EC8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15859125"/>
            <a:ext cx="7905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CONTEXT OR CONCEPT</a:t>
            </a:r>
          </a:p>
        </p:txBody>
      </p:sp>
      <p:sp>
        <p:nvSpPr>
          <p:cNvPr id="15" name="context-image-hint">
            <a:extLst xmlns:a="http://schemas.openxmlformats.org/drawingml/2006/main">
              <a:ext uri="{FF2B5EF4-FFF2-40B4-BE49-F238E27FC236}">
                <a16:creationId xmlns:a16="http://schemas.microsoft.com/office/drawing/2014/main" id="{B7F2C4E7-F0DF-4EE5-93CC-BDBFFA297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16716375"/>
            <a:ext cx="7620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Replace with a clinical image or concept schematic</a:t>
            </a:r>
          </a:p>
        </p:txBody>
      </p:sp>
      <p:sp>
        <p:nvSpPr>
          <p:cNvPr id="16" name="context-caption">
            <a:extLst xmlns:a="http://schemas.openxmlformats.org/drawingml/2006/main">
              <a:ext uri="{FF2B5EF4-FFF2-40B4-BE49-F238E27FC236}">
                <a16:creationId xmlns:a16="http://schemas.microsoft.com/office/drawing/2014/main" id="{325B8C0D-A5BB-4140-9486-0C1640CF1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9002375"/>
            <a:ext cx="8572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Fig. 1. [Context and study objective.]</a:t>
            </a:r>
          </a:p>
        </p:txBody>
      </p:sp>
      <p:sp>
        <p:nvSpPr>
          <p:cNvPr id="17" name="section-2-number">
            <a:extLst xmlns:a="http://schemas.openxmlformats.org/drawingml/2006/main">
              <a:ext uri="{FF2B5EF4-FFF2-40B4-BE49-F238E27FC236}">
                <a16:creationId xmlns:a16="http://schemas.microsoft.com/office/drawing/2014/main" id="{890BEAE8-2AC2-49C7-90F7-BEDCF4A28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135505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18" name="section-2-heading">
            <a:extLst xmlns:a="http://schemas.openxmlformats.org/drawingml/2006/main">
              <a:ext uri="{FF2B5EF4-FFF2-40B4-BE49-F238E27FC236}">
                <a16:creationId xmlns:a16="http://schemas.microsoft.com/office/drawing/2014/main" id="{3D1A4A8D-7031-4E7F-8DB4-8338950FB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20764500"/>
            <a:ext cx="76676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Experimental approach</a:t>
            </a:r>
          </a:p>
        </p:txBody>
      </p:sp>
      <p:sp>
        <p:nvSpPr>
          <p:cNvPr id="19" name="section-2-rule">
            <a:extLst xmlns:a="http://schemas.openxmlformats.org/drawingml/2006/main">
              <a:ext uri="{FF2B5EF4-FFF2-40B4-BE49-F238E27FC236}">
                <a16:creationId xmlns:a16="http://schemas.microsoft.com/office/drawing/2014/main" id="{68D10C83-E2F9-4A14-90ED-AD3B51281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1640800"/>
            <a:ext cx="857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20" name="methods-figure-replaceable-frame">
            <a:extLst xmlns:a="http://schemas.openxmlformats.org/drawingml/2006/main">
              <a:ext uri="{FF2B5EF4-FFF2-40B4-BE49-F238E27FC236}">
                <a16:creationId xmlns:a16="http://schemas.microsoft.com/office/drawing/2014/main" id="{DA9E9B87-8F05-4EF9-AACD-BCCC5F640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2002750"/>
            <a:ext cx="8572500" cy="714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2F7"/>
          </a:solidFill>
          <a:ln xmlns:a="http://schemas.openxmlformats.org/drawingml/2006/main" w="19050">
            <a:solidFill>
              <a:srgbClr val="BCCBDD"/>
            </a:solidFill>
            <a:prstDash val="solid"/>
          </a:ln>
        </p:spPr>
      </p:sp>
      <p:sp>
        <p:nvSpPr>
          <p:cNvPr id="21" name="methods-figure-label">
            <a:extLst xmlns:a="http://schemas.openxmlformats.org/drawingml/2006/main">
              <a:ext uri="{FF2B5EF4-FFF2-40B4-BE49-F238E27FC236}">
                <a16:creationId xmlns:a16="http://schemas.microsoft.com/office/drawing/2014/main" id="{D713D61D-9C64-4B74-BA90-664A7263C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4907875"/>
            <a:ext cx="7905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EXPERIMENTAL WORKFLOW</a:t>
            </a:r>
          </a:p>
        </p:txBody>
      </p:sp>
      <p:sp>
        <p:nvSpPr>
          <p:cNvPr id="22" name="methods-figure-hint">
            <a:extLst xmlns:a="http://schemas.openxmlformats.org/drawingml/2006/main">
              <a:ext uri="{FF2B5EF4-FFF2-40B4-BE49-F238E27FC236}">
                <a16:creationId xmlns:a16="http://schemas.microsoft.com/office/drawing/2014/main" id="{3AB26123-CF2B-432C-92BC-43616CD01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5765125"/>
            <a:ext cx="7620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Sample preparation, assay procedure and readout</a:t>
            </a:r>
          </a:p>
        </p:txBody>
      </p:sp>
      <p:sp>
        <p:nvSpPr>
          <p:cNvPr id="23" name="methods-caption">
            <a:extLst xmlns:a="http://schemas.openxmlformats.org/drawingml/2006/main">
              <a:ext uri="{FF2B5EF4-FFF2-40B4-BE49-F238E27FC236}">
                <a16:creationId xmlns:a16="http://schemas.microsoft.com/office/drawing/2014/main" id="{405371C3-9FFC-4105-86E0-DDB448A44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9384625"/>
            <a:ext cx="8572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Fig. 2. [Workflow, key conditions and controls.]</a:t>
            </a:r>
          </a:p>
        </p:txBody>
      </p:sp>
      <p:sp>
        <p:nvSpPr>
          <p:cNvPr id="24" name="section-5-number">
            <a:extLst xmlns:a="http://schemas.openxmlformats.org/drawingml/2006/main">
              <a:ext uri="{FF2B5EF4-FFF2-40B4-BE49-F238E27FC236}">
                <a16:creationId xmlns:a16="http://schemas.microsoft.com/office/drawing/2014/main" id="{80342D08-6DF0-4038-AFC4-9CD7E1766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249930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05</a:t>
            </a:r>
          </a:p>
        </p:txBody>
      </p:sp>
      <p:sp>
        <p:nvSpPr>
          <p:cNvPr id="25" name="section-5-heading">
            <a:extLst xmlns:a="http://schemas.openxmlformats.org/drawingml/2006/main">
              <a:ext uri="{FF2B5EF4-FFF2-40B4-BE49-F238E27FC236}">
                <a16:creationId xmlns:a16="http://schemas.microsoft.com/office/drawing/2014/main" id="{B8660051-6171-421B-B7FB-8E49DED55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31908750"/>
            <a:ext cx="76676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Conclusions</a:t>
            </a:r>
          </a:p>
        </p:txBody>
      </p:sp>
      <p:sp>
        <p:nvSpPr>
          <p:cNvPr id="26" name="section-5-rule">
            <a:extLst xmlns:a="http://schemas.openxmlformats.org/drawingml/2006/main">
              <a:ext uri="{FF2B5EF4-FFF2-40B4-BE49-F238E27FC236}">
                <a16:creationId xmlns:a16="http://schemas.microsoft.com/office/drawing/2014/main" id="{5394DC15-36DD-46DC-8E85-33E2BCC81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2785050"/>
            <a:ext cx="857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27" name="conclusion-copy">
            <a:extLst xmlns:a="http://schemas.openxmlformats.org/drawingml/2006/main">
              <a:ext uri="{FF2B5EF4-FFF2-40B4-BE49-F238E27FC236}">
                <a16:creationId xmlns:a16="http://schemas.microsoft.com/office/drawing/2014/main" id="{801D7F64-7B64-4041-BD3D-BEACAC441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3147000"/>
            <a:ext cx="8572500" cy="457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[State the supported conclusion.]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[Explain its relevance and the next validation step.]</a:t>
            </a:r>
          </a:p>
        </p:txBody>
      </p:sp>
      <p:sp>
        <p:nvSpPr>
          <p:cNvPr id="28" name="section-3-number">
            <a:extLst xmlns:a="http://schemas.openxmlformats.org/drawingml/2006/main">
              <a:ext uri="{FF2B5EF4-FFF2-40B4-BE49-F238E27FC236}">
                <a16:creationId xmlns:a16="http://schemas.microsoft.com/office/drawing/2014/main" id="{BAF5E63F-55FA-48B2-970E-4F414E59D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1106805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29" name="section-3-heading">
            <a:extLst xmlns:a="http://schemas.openxmlformats.org/drawingml/2006/main">
              <a:ext uri="{FF2B5EF4-FFF2-40B4-BE49-F238E27FC236}">
                <a16:creationId xmlns:a16="http://schemas.microsoft.com/office/drawing/2014/main" id="{C52EA777-8ABA-495A-B584-2B64F17B7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63375" y="10477500"/>
            <a:ext cx="1939837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Device and assay design</a:t>
            </a:r>
          </a:p>
        </p:txBody>
      </p:sp>
      <p:sp>
        <p:nvSpPr>
          <p:cNvPr id="30" name="section-3-rule">
            <a:extLst xmlns:a="http://schemas.openxmlformats.org/drawingml/2006/main">
              <a:ext uri="{FF2B5EF4-FFF2-40B4-BE49-F238E27FC236}">
                <a16:creationId xmlns:a16="http://schemas.microsoft.com/office/drawing/2014/main" id="{E3122935-2C1E-471E-A3AF-36DCFAD8F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11353800"/>
            <a:ext cx="20303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31" name="device-overview-replaceable-frame">
            <a:extLst xmlns:a="http://schemas.openxmlformats.org/drawingml/2006/main">
              <a:ext uri="{FF2B5EF4-FFF2-40B4-BE49-F238E27FC236}">
                <a16:creationId xmlns:a16="http://schemas.microsoft.com/office/drawing/2014/main" id="{0D1E5378-8121-48E8-B05E-76374537C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11715750"/>
            <a:ext cx="20303250" cy="1000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2F7"/>
          </a:solidFill>
          <a:ln xmlns:a="http://schemas.openxmlformats.org/drawingml/2006/main" w="19050">
            <a:solidFill>
              <a:srgbClr val="BCCBDD"/>
            </a:solidFill>
            <a:prstDash val="solid"/>
          </a:ln>
        </p:spPr>
      </p:sp>
      <p:sp>
        <p:nvSpPr>
          <p:cNvPr id="32" name="device-overview-label">
            <a:extLst xmlns:a="http://schemas.openxmlformats.org/drawingml/2006/main">
              <a:ext uri="{FF2B5EF4-FFF2-40B4-BE49-F238E27FC236}">
                <a16:creationId xmlns:a16="http://schemas.microsoft.com/office/drawing/2014/main" id="{CB53D3D3-E303-4F0E-9176-653475104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16049625"/>
            <a:ext cx="19636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DEVICE OVERVIEW / WORKING PRINCIPLE</a:t>
            </a:r>
          </a:p>
        </p:txBody>
      </p:sp>
      <p:sp>
        <p:nvSpPr>
          <p:cNvPr id="33" name="device-overview-hint">
            <a:extLst xmlns:a="http://schemas.openxmlformats.org/drawingml/2006/main">
              <a:ext uri="{FF2B5EF4-FFF2-40B4-BE49-F238E27FC236}">
                <a16:creationId xmlns:a16="http://schemas.microsoft.com/office/drawing/2014/main" id="{90E3686B-5A78-4630-B4FE-98BBF38CC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16906875"/>
            <a:ext cx="1935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Main biochip schematic, device photo or exploded view</a:t>
            </a:r>
          </a:p>
        </p:txBody>
      </p:sp>
      <p:sp>
        <p:nvSpPr>
          <p:cNvPr id="34" name="device-caption">
            <a:extLst xmlns:a="http://schemas.openxmlformats.org/drawingml/2006/main">
              <a:ext uri="{FF2B5EF4-FFF2-40B4-BE49-F238E27FC236}">
                <a16:creationId xmlns:a16="http://schemas.microsoft.com/office/drawing/2014/main" id="{587A35CA-5D9D-49AC-A72A-015463319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1955125"/>
            <a:ext cx="2030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Fig. 3. [Identify chip components, dimensions and assay functions.]</a:t>
            </a:r>
          </a:p>
        </p:txBody>
      </p:sp>
      <p:sp>
        <p:nvSpPr>
          <p:cNvPr id="35" name="section-4-number">
            <a:extLst xmlns:a="http://schemas.openxmlformats.org/drawingml/2006/main">
              <a:ext uri="{FF2B5EF4-FFF2-40B4-BE49-F238E27FC236}">
                <a16:creationId xmlns:a16="http://schemas.microsoft.com/office/drawing/2014/main" id="{616E3EAA-9D85-42C0-BC42-821012C16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440305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  <p:sp>
        <p:nvSpPr>
          <p:cNvPr id="36" name="section-4-heading">
            <a:extLst xmlns:a="http://schemas.openxmlformats.org/drawingml/2006/main">
              <a:ext uri="{FF2B5EF4-FFF2-40B4-BE49-F238E27FC236}">
                <a16:creationId xmlns:a16="http://schemas.microsoft.com/office/drawing/2014/main" id="{727A4411-28BE-4D01-B5F9-F8CA4CB9E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63375" y="23812500"/>
            <a:ext cx="1939837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Performance and validation</a:t>
            </a:r>
          </a:p>
        </p:txBody>
      </p:sp>
      <p:sp>
        <p:nvSpPr>
          <p:cNvPr id="37" name="section-4-rule">
            <a:extLst xmlns:a="http://schemas.openxmlformats.org/drawingml/2006/main">
              <a:ext uri="{FF2B5EF4-FFF2-40B4-BE49-F238E27FC236}">
                <a16:creationId xmlns:a16="http://schemas.microsoft.com/office/drawing/2014/main" id="{CF8F6467-9315-4EE5-A239-BFEFABAE1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4688800"/>
            <a:ext cx="20303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38" name="result-a-replaceable-frame">
            <a:extLst xmlns:a="http://schemas.openxmlformats.org/drawingml/2006/main">
              <a:ext uri="{FF2B5EF4-FFF2-40B4-BE49-F238E27FC236}">
                <a16:creationId xmlns:a16="http://schemas.microsoft.com/office/drawing/2014/main" id="{6243F2FA-E72C-4CCC-BC90-11F222890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5050750"/>
            <a:ext cx="9818250" cy="752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2F7"/>
          </a:solidFill>
          <a:ln xmlns:a="http://schemas.openxmlformats.org/drawingml/2006/main" w="19050">
            <a:solidFill>
              <a:srgbClr val="BCCBDD"/>
            </a:solidFill>
            <a:prstDash val="solid"/>
          </a:ln>
        </p:spPr>
      </p:sp>
      <p:sp>
        <p:nvSpPr>
          <p:cNvPr id="39" name="result-a-label">
            <a:extLst xmlns:a="http://schemas.openxmlformats.org/drawingml/2006/main">
              <a:ext uri="{FF2B5EF4-FFF2-40B4-BE49-F238E27FC236}">
                <a16:creationId xmlns:a16="http://schemas.microsoft.com/office/drawing/2014/main" id="{19D5D246-AF48-4192-B807-9EDCB569A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28146375"/>
            <a:ext cx="9151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QUANTITATIVE RESULT</a:t>
            </a:r>
          </a:p>
        </p:txBody>
      </p:sp>
      <p:sp>
        <p:nvSpPr>
          <p:cNvPr id="40" name="result-a-hint">
            <a:extLst xmlns:a="http://schemas.openxmlformats.org/drawingml/2006/main">
              <a:ext uri="{FF2B5EF4-FFF2-40B4-BE49-F238E27FC236}">
                <a16:creationId xmlns:a16="http://schemas.microsoft.com/office/drawing/2014/main" id="{78C3D0FE-FED4-421C-B67C-BAB9B97C1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003625"/>
            <a:ext cx="886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Calibration, efficiency or performance plot</a:t>
            </a:r>
          </a:p>
        </p:txBody>
      </p:sp>
      <p:sp>
        <p:nvSpPr>
          <p:cNvPr id="41" name="result-b-replaceable-frame">
            <a:extLst xmlns:a="http://schemas.openxmlformats.org/drawingml/2006/main">
              <a:ext uri="{FF2B5EF4-FFF2-40B4-BE49-F238E27FC236}">
                <a16:creationId xmlns:a16="http://schemas.microsoft.com/office/drawing/2014/main" id="{C1AD733C-994D-427C-8D4C-03B70ACAB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3500" y="25050750"/>
            <a:ext cx="9818250" cy="752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2F7"/>
          </a:solidFill>
          <a:ln xmlns:a="http://schemas.openxmlformats.org/drawingml/2006/main" w="19050">
            <a:solidFill>
              <a:srgbClr val="BCCBDD"/>
            </a:solidFill>
            <a:prstDash val="solid"/>
          </a:ln>
        </p:spPr>
      </p:sp>
      <p:sp>
        <p:nvSpPr>
          <p:cNvPr id="42" name="result-b-label">
            <a:extLst xmlns:a="http://schemas.openxmlformats.org/drawingml/2006/main">
              <a:ext uri="{FF2B5EF4-FFF2-40B4-BE49-F238E27FC236}">
                <a16:creationId xmlns:a16="http://schemas.microsoft.com/office/drawing/2014/main" id="{C7249D0A-B507-4EB7-B959-494185788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6875" y="28146375"/>
            <a:ext cx="9151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BIOLOGICAL VALIDATION</a:t>
            </a:r>
          </a:p>
        </p:txBody>
      </p:sp>
      <p:sp>
        <p:nvSpPr>
          <p:cNvPr id="43" name="result-b-hint">
            <a:extLst xmlns:a="http://schemas.openxmlformats.org/drawingml/2006/main">
              <a:ext uri="{FF2B5EF4-FFF2-40B4-BE49-F238E27FC236}">
                <a16:creationId xmlns:a16="http://schemas.microsoft.com/office/drawing/2014/main" id="{1635B612-1F68-43F5-8A3C-EC33EB7C0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19750" y="29003625"/>
            <a:ext cx="886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Microscopy or application data</a:t>
            </a:r>
          </a:p>
        </p:txBody>
      </p:sp>
      <p:sp>
        <p:nvSpPr>
          <p:cNvPr id="44" name="result-a-caption">
            <a:extLst xmlns:a="http://schemas.openxmlformats.org/drawingml/2006/main">
              <a:ext uri="{FF2B5EF4-FFF2-40B4-BE49-F238E27FC236}">
                <a16:creationId xmlns:a16="http://schemas.microsoft.com/office/drawing/2014/main" id="{7C67CF2E-D5D3-45A5-93C7-230305708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32861250"/>
            <a:ext cx="9818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Fig. 4. [Units, n, error bars and statistical test.]</a:t>
            </a:r>
          </a:p>
        </p:txBody>
      </p:sp>
      <p:sp>
        <p:nvSpPr>
          <p:cNvPr id="45" name="result-b-caption">
            <a:extLst xmlns:a="http://schemas.openxmlformats.org/drawingml/2006/main">
              <a:ext uri="{FF2B5EF4-FFF2-40B4-BE49-F238E27FC236}">
                <a16:creationId xmlns:a16="http://schemas.microsoft.com/office/drawing/2014/main" id="{DDA23C49-9311-4C60-9A88-ACCFA8003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3500" y="32861250"/>
            <a:ext cx="9818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Fig. 5. [Sample type, controls and scale bar.]</a:t>
            </a:r>
          </a:p>
        </p:txBody>
      </p:sp>
      <p:sp>
        <p:nvSpPr>
          <p:cNvPr id="46" name="result-message">
            <a:extLst xmlns:a="http://schemas.openxmlformats.org/drawingml/2006/main">
              <a:ext uri="{FF2B5EF4-FFF2-40B4-BE49-F238E27FC236}">
                <a16:creationId xmlns:a16="http://schemas.microsoft.com/office/drawing/2014/main" id="{F3607E84-31F6-4962-B159-60B375429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35147250"/>
            <a:ext cx="203032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2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2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2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2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2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2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2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2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2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2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2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[Summarize the result that directly answers the research question.]</a:t>
            </a:r>
          </a:p>
        </p:txBody>
      </p:sp>
      <p:sp>
        <p:nvSpPr>
          <p:cNvPr id="47" name="footer-reading-surface">
            <a:extLst xmlns:a="http://schemas.openxmlformats.org/drawingml/2006/main">
              <a:ext uri="{FF2B5EF4-FFF2-40B4-BE49-F238E27FC236}">
                <a16:creationId xmlns:a16="http://schemas.microsoft.com/office/drawing/2014/main" id="{A187EE5D-0EE2-4A68-9CE4-83ED03918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290500"/>
            <a:ext cx="32400000" cy="490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8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footer-divider">
            <a:extLst xmlns:a="http://schemas.openxmlformats.org/drawingml/2006/main">
              <a:ext uri="{FF2B5EF4-FFF2-40B4-BE49-F238E27FC236}">
                <a16:creationId xmlns:a16="http://schemas.microsoft.com/office/drawing/2014/main" id="{6678DC1D-F038-4431-BF63-704404E30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8766750"/>
            <a:ext cx="29923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49" name="references-label">
            <a:extLst xmlns:a="http://schemas.openxmlformats.org/drawingml/2006/main">
              <a:ext uri="{FF2B5EF4-FFF2-40B4-BE49-F238E27FC236}">
                <a16:creationId xmlns:a16="http://schemas.microsoft.com/office/drawing/2014/main" id="{4E156FAC-1CA1-4969-958E-089082445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39195375"/>
            <a:ext cx="16116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REFERENCES &amp; ACKNOWLEDGEMENTS</a:t>
            </a:r>
          </a:p>
        </p:txBody>
      </p:sp>
      <p:sp>
        <p:nvSpPr>
          <p:cNvPr id="50" name="references">
            <a:extLst xmlns:a="http://schemas.openxmlformats.org/drawingml/2006/main">
              <a:ext uri="{FF2B5EF4-FFF2-40B4-BE49-F238E27FC236}">
                <a16:creationId xmlns:a16="http://schemas.microsoft.com/office/drawing/2014/main" id="{DD1A9797-5AF2-4247-8656-63BF1062F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9814500"/>
            <a:ext cx="162877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[1] Author et al. Journal, year. DOI</a:t>
            </a:r>
          </a:p>
          <a:p xmlns:a="http://schemas.openxmlformats.org/drawingml/2006/main">
            <a: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[2] Author et al. Journal, year. DOI</a:t>
            </a:r>
          </a:p>
          <a:p xmlns:a="http://schemas.openxmlformats.org/drawingml/2006/main">
            <a: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[Funding agency, grant number and collaborators]</a:t>
            </a:r>
          </a:p>
        </p:txBody>
      </p:sp>
      <p:sp>
        <p:nvSpPr>
          <p:cNvPr id="51" name="contact-label">
            <a:extLst xmlns:a="http://schemas.openxmlformats.org/drawingml/2006/main">
              <a:ext uri="{FF2B5EF4-FFF2-40B4-BE49-F238E27FC236}">
                <a16:creationId xmlns:a16="http://schemas.microsoft.com/office/drawing/2014/main" id="{A12233CB-100B-47E5-A50A-5C1FE714A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16700" y="39195375"/>
            <a:ext cx="6591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CONTACT</a:t>
            </a:r>
          </a:p>
        </p:txBody>
      </p:sp>
      <p:sp>
        <p:nvSpPr>
          <p:cNvPr id="52" name="contact">
            <a:extLst xmlns:a="http://schemas.openxmlformats.org/drawingml/2006/main">
              <a:ext uri="{FF2B5EF4-FFF2-40B4-BE49-F238E27FC236}">
                <a16:creationId xmlns:a16="http://schemas.microsoft.com/office/drawing/2014/main" id="{17A723C9-83F9-44E0-8DFD-39FDB2BDA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64250" y="39814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Chun-Hao Chang, Ph.D.</a:t>
            </a:r>
          </a:p>
          <a:p xmlns:a="http://schemas.openxmlformats.org/drawingml/2006/main">
            <a: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jimhao@nycu.edu.tw</a:t>
            </a:r>
          </a:p>
          <a:p xmlns:a="http://schemas.openxmlformats.org/drawingml/2006/main">
            <a: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jimhaoch.github.io</a:t>
            </a:r>
          </a:p>
        </p:txBody>
      </p:sp>
      <p:pic>
        <p:nvPic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1404538C-F515-4D93-A7F8-DD7D5B89C1D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45a21083e64e6e"/>
          <a:stretch xmlns:a="http://schemas.openxmlformats.org/drawingml/2006/main"/>
        </p:blipFill>
        <p:spPr>
          <a:xfrm xmlns:a="http://schemas.openxmlformats.org/drawingml/2006/main">
            <a:off x="27432000" y="39090600"/>
            <a:ext cx="2857500" cy="2857500"/>
          </a:xfrm>
          <a:prstGeom xmlns:a="http://schemas.openxmlformats.org/drawingml/2006/main" prst="rect">
            <a:avLst/>
          </a:prstGeom>
        </p:spPr>
      </p:pic>
      <p:pic>
        <p:nvPic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B36B96BD-8F6C-4678-921E-BD0877079B6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4b063274ec4e33"/>
          <a:stretch xmlns:a="http://schemas.openxmlformats.org/drawingml/2006/main"/>
        </p:blipFill>
        <p:spPr>
          <a:xfrm xmlns:a="http://schemas.openxmlformats.org/drawingml/2006/main">
            <a:off x="1238250" y="7648575"/>
            <a:ext cx="428625" cy="428625"/>
          </a:xfrm>
          <a:prstGeom xmlns:a="http://schemas.openxmlformats.org/drawingml/2006/main" prst="rect">
            <a:avLst/>
          </a:prstGeom>
        </p:spPr>
      </p:pic>
      <p:pic>
        <p:nvPic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6E2FF264-8AA2-47CA-A59B-39E4B96797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bbd15cd8024a2e"/>
          <a:stretch xmlns:a="http://schemas.openxmlformats.org/drawingml/2006/main"/>
        </p:blipFill>
        <p:spPr>
          <a:xfrm xmlns:a="http://schemas.openxmlformats.org/drawingml/2006/main">
            <a:off x="1209675" y="1045845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A0D3F54D-B703-4594-AB6F-B5B6E9FBA5B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0e9caf5f7a439e"/>
          <a:stretch xmlns:a="http://schemas.openxmlformats.org/drawingml/2006/main"/>
        </p:blipFill>
        <p:spPr>
          <a:xfrm xmlns:a="http://schemas.openxmlformats.org/drawingml/2006/main">
            <a:off x="1209675" y="2074545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5F80FF46-3999-4113-8BDB-F78DB94684D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1a711a5a9641c7"/>
          <a:stretch xmlns:a="http://schemas.openxmlformats.org/drawingml/2006/main"/>
        </p:blipFill>
        <p:spPr>
          <a:xfrm xmlns:a="http://schemas.openxmlformats.org/drawingml/2006/main">
            <a:off x="1209675" y="3188970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11310321-090A-4B8F-B60D-08361BFEED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923f863ec247d1"/>
          <a:stretch xmlns:a="http://schemas.openxmlformats.org/drawingml/2006/main"/>
        </p:blipFill>
        <p:spPr>
          <a:xfrm xmlns:a="http://schemas.openxmlformats.org/drawingml/2006/main">
            <a:off x="10829925" y="1045845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A348B2FA-44F9-4A9F-8E33-2BC16DF68D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8b04b8fddf473b"/>
          <a:stretch xmlns:a="http://schemas.openxmlformats.org/drawingml/2006/main"/>
        </p:blipFill>
        <p:spPr>
          <a:xfrm xmlns:a="http://schemas.openxmlformats.org/drawingml/2006/main">
            <a:off x="10829925" y="2379345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FE1E0494-6F27-4EF1-A5D8-95DEEAF35D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66b7f7a6d14471"/>
          <a:stretch xmlns:a="http://schemas.openxmlformats.org/drawingml/2006/main"/>
        </p:blipFill>
        <p:spPr>
          <a:xfrm xmlns:a="http://schemas.openxmlformats.org/drawingml/2006/main">
            <a:off x="1238250" y="39185850"/>
            <a:ext cx="400050" cy="400050"/>
          </a:xfrm>
          <a:prstGeom xmlns:a="http://schemas.openxmlformats.org/drawingml/2006/main" prst="rect">
            <a:avLst/>
          </a:prstGeom>
        </p:spPr>
      </p:pic>
      <p:pic>
        <p:nvPic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B82ADE19-826B-4733-9C52-64E45EB4B2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fe476e8a6c4984"/>
          <a:stretch xmlns:a="http://schemas.openxmlformats.org/drawingml/2006/main"/>
        </p:blipFill>
        <p:spPr>
          <a:xfrm xmlns:a="http://schemas.openxmlformats.org/drawingml/2006/main">
            <a:off x="18764250" y="39185850"/>
            <a:ext cx="400050" cy="400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17335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E56CE714-02F7-42D8-A617-3C722F9D103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6167b0da4e415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32400000" cy="43200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3B6342-3D17-4077-B1A6-1BC52C50E84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912c0972d34928"/>
          <a:stretch xmlns:a="http://schemas.openxmlformats.org/drawingml/2006/main"/>
        </p:blipFill>
        <p:spPr>
          <a:xfrm xmlns:a="http://schemas.openxmlformats.org/drawingml/2006/main">
            <a:off x="1333500" y="1000125"/>
            <a:ext cx="3619500" cy="3619500"/>
          </a:xfrm>
          <a:prstGeom xmlns:a="http://schemas.openxmlformats.org/drawingml/2006/main" prst="ellipse">
            <a:avLst/>
          </a:prstGeom>
        </p:spPr>
      </p:pic>
      <p:sp>
        <p:nvSpPr>
          <p:cNvPr id="3" name="lab-brand">
            <a:extLst xmlns:a="http://schemas.openxmlformats.org/drawingml/2006/main">
              <a:ext uri="{FF2B5EF4-FFF2-40B4-BE49-F238E27FC236}">
                <a16:creationId xmlns:a16="http://schemas.microsoft.com/office/drawing/2014/main" id="{93FBFB2B-91AB-4E0F-A0A7-7C3D27629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38200"/>
            <a:ext cx="22860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defPPr>
            <a:lvl1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1pPr>
            <a:lvl2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2pPr>
            <a:lvl3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3pPr>
            <a:lvl4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4pPr>
            <a:lvl5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5pPr>
            <a:lvl6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6pPr>
            <a:lvl7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7pPr>
            <a:lvl8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8pPr>
            <a:lvl9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9pPr>
          </a:lstStyle>
          <a:p xmlns:a="http://schemas.openxmlformats.org/drawingml/2006/main">
            <a: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pPr>
            <a:r>
              <a: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rPr>
              <a:t>Bioflumen &amp; Xensor Lab</a:t>
            </a:r>
          </a:p>
        </p:txBody>
      </p:sp>
      <p:sp>
        <p:nvSpPr>
          <p:cNvPr id="4" name="research-title">
            <a:extLst xmlns:a="http://schemas.openxmlformats.org/drawingml/2006/main">
              <a:ext uri="{FF2B5EF4-FFF2-40B4-BE49-F238E27FC236}">
                <a16:creationId xmlns:a16="http://schemas.microsoft.com/office/drawing/2014/main" id="{1B5A5D57-8647-4DA3-8500-F7778E3B9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952625"/>
            <a:ext cx="2438400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RESEARCH TITLE:</a:t>
            </a:r>
          </a:p>
          <a:p xmlns:a="http://schemas.openxmlformats.org/drawingml/2006/main">
            <a: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MAIN FINDING OR APPLICATION</a:t>
            </a:r>
          </a:p>
        </p:txBody>
      </p:sp>
      <p:sp>
        <p:nvSpPr>
          <p:cNvPr id="5" name="authors">
            <a:extLst xmlns:a="http://schemas.openxmlformats.org/drawingml/2006/main">
              <a:ext uri="{FF2B5EF4-FFF2-40B4-BE49-F238E27FC236}">
                <a16:creationId xmlns:a16="http://schemas.microsoft.com/office/drawing/2014/main" id="{A7B6AB19-CC1A-4F15-B313-FB293EC8B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591050"/>
            <a:ext cx="24288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[Presenting Author]¹, [Co-author]¹, Chun-Hao Chang¹*</a:t>
            </a:r>
          </a:p>
        </p:txBody>
      </p:sp>
      <p:sp>
        <p:nvSpPr>
          <p:cNvPr id="6" name="affiliation">
            <a:extLst xmlns:a="http://schemas.openxmlformats.org/drawingml/2006/main">
              <a:ext uri="{FF2B5EF4-FFF2-40B4-BE49-F238E27FC236}">
                <a16:creationId xmlns:a16="http://schemas.microsoft.com/office/drawing/2014/main" id="{3BC4B800-4437-40FD-8097-88265C5BE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353050"/>
            <a:ext cx="2428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rPr>
              <a:t>¹ Department of Biotechnology and Laboratory Science in Medicine</a:t>
            </a:r>
          </a:p>
          <a:p xmlns:a="http://schemas.openxmlformats.org/drawingml/2006/main">
            <a: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rPr>
              <a:t>National Yang Ming Chiao Tung University, Taipei, Taiwan</a:t>
            </a:r>
          </a:p>
        </p:txBody>
      </p:sp>
      <p:sp>
        <p:nvSpPr>
          <p:cNvPr id="7" name="takeaway-label">
            <a:extLst xmlns:a="http://schemas.openxmlformats.org/drawingml/2006/main">
              <a:ext uri="{FF2B5EF4-FFF2-40B4-BE49-F238E27FC236}">
                <a16:creationId xmlns:a16="http://schemas.microsoft.com/office/drawing/2014/main" id="{A85FFC70-2282-4967-94E1-F804A4B93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19275" y="7648575"/>
            <a:ext cx="56102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pPr>
            <a:r>
              <a: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KEY FINDING</a:t>
            </a:r>
          </a:p>
        </p:txBody>
      </p:sp>
      <p:sp>
        <p:nvSpPr>
          <p:cNvPr id="8" name="takeaway">
            <a:extLst xmlns:a="http://schemas.openxmlformats.org/drawingml/2006/main">
              <a:ext uri="{FF2B5EF4-FFF2-40B4-BE49-F238E27FC236}">
                <a16:creationId xmlns:a16="http://schemas.microsoft.com/office/drawing/2014/main" id="{6588A281-CDFB-4D03-A4C9-C876EFF8B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8315325"/>
            <a:ext cx="29923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[One sentence that states the principal finding and its significance]</a:t>
            </a:r>
          </a:p>
        </p:txBody>
      </p:sp>
      <p:sp>
        <p:nvSpPr>
          <p:cNvPr id="9" name="section-1-number">
            <a:extLst xmlns:a="http://schemas.openxmlformats.org/drawingml/2006/main">
              <a:ext uri="{FF2B5EF4-FFF2-40B4-BE49-F238E27FC236}">
                <a16:creationId xmlns:a16="http://schemas.microsoft.com/office/drawing/2014/main" id="{F0CCE43A-16DD-4C22-A99B-B80B19C94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106805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10" name="section-1-heading">
            <a:extLst xmlns:a="http://schemas.openxmlformats.org/drawingml/2006/main">
              <a:ext uri="{FF2B5EF4-FFF2-40B4-BE49-F238E27FC236}">
                <a16:creationId xmlns:a16="http://schemas.microsoft.com/office/drawing/2014/main" id="{70A87967-B209-4222-AACF-8D9D9179B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10477500"/>
            <a:ext cx="85616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Introduction</a:t>
            </a:r>
          </a:p>
        </p:txBody>
      </p:sp>
      <p:sp>
        <p:nvSpPr>
          <p:cNvPr id="11" name="section-1-rule">
            <a:extLst xmlns:a="http://schemas.openxmlformats.org/drawingml/2006/main">
              <a:ext uri="{FF2B5EF4-FFF2-40B4-BE49-F238E27FC236}">
                <a16:creationId xmlns:a16="http://schemas.microsoft.com/office/drawing/2014/main" id="{1AB7DABE-673B-41F9-9219-B3E5BCBE9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1353800"/>
            <a:ext cx="946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12" name="introduction">
            <a:extLst xmlns:a="http://schemas.openxmlformats.org/drawingml/2006/main">
              <a:ext uri="{FF2B5EF4-FFF2-40B4-BE49-F238E27FC236}">
                <a16:creationId xmlns:a16="http://schemas.microsoft.com/office/drawing/2014/main" id="{9AABB32D-480B-4A2E-8F49-4ECABFCFE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1715750"/>
            <a:ext cx="9466500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[Background]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[Unmet need and study hypothesis]</a:t>
            </a:r>
          </a:p>
        </p:txBody>
      </p:sp>
      <p:sp>
        <p:nvSpPr>
          <p:cNvPr id="13" name="intro-concept-replaceable-frame">
            <a:extLst xmlns:a="http://schemas.openxmlformats.org/drawingml/2006/main">
              <a:ext uri="{FF2B5EF4-FFF2-40B4-BE49-F238E27FC236}">
                <a16:creationId xmlns:a16="http://schemas.microsoft.com/office/drawing/2014/main" id="{C5C184AB-886A-471A-9350-6AE476DCC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5811500"/>
            <a:ext cx="9466500" cy="447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2F7"/>
          </a:solidFill>
          <a:ln xmlns:a="http://schemas.openxmlformats.org/drawingml/2006/main" w="19050">
            <a:solidFill>
              <a:srgbClr val="BCCBDD"/>
            </a:solidFill>
            <a:prstDash val="solid"/>
          </a:ln>
        </p:spPr>
      </p:sp>
      <p:sp>
        <p:nvSpPr>
          <p:cNvPr id="14" name="intro-concept-label">
            <a:extLst xmlns:a="http://schemas.openxmlformats.org/drawingml/2006/main">
              <a:ext uri="{FF2B5EF4-FFF2-40B4-BE49-F238E27FC236}">
                <a16:creationId xmlns:a16="http://schemas.microsoft.com/office/drawing/2014/main" id="{AAD95CDE-A24A-404C-A976-08301A8A0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17383125"/>
            <a:ext cx="8799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STUDY CONCEPT</a:t>
            </a:r>
          </a:p>
        </p:txBody>
      </p:sp>
      <p:sp>
        <p:nvSpPr>
          <p:cNvPr id="15" name="intro-concept-hint">
            <a:extLst xmlns:a="http://schemas.openxmlformats.org/drawingml/2006/main">
              <a:ext uri="{FF2B5EF4-FFF2-40B4-BE49-F238E27FC236}">
                <a16:creationId xmlns:a16="http://schemas.microsoft.com/office/drawing/2014/main" id="{92410A1E-DD2F-43E0-B198-39712ADC3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18240375"/>
            <a:ext cx="851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Biological context and research objective</a:t>
            </a:r>
          </a:p>
        </p:txBody>
      </p:sp>
      <p:sp>
        <p:nvSpPr>
          <p:cNvPr id="16" name="intro-figure-caption">
            <a:extLst xmlns:a="http://schemas.openxmlformats.org/drawingml/2006/main">
              <a:ext uri="{FF2B5EF4-FFF2-40B4-BE49-F238E27FC236}">
                <a16:creationId xmlns:a16="http://schemas.microsoft.com/office/drawing/2014/main" id="{0544F964-AE95-42BD-9917-9593CDAA1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0526375"/>
            <a:ext cx="9466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Fig. 1. [Research concept.]</a:t>
            </a:r>
          </a:p>
        </p:txBody>
      </p:sp>
      <p:sp>
        <p:nvSpPr>
          <p:cNvPr id="17" name="section-2-number">
            <a:extLst xmlns:a="http://schemas.openxmlformats.org/drawingml/2006/main">
              <a:ext uri="{FF2B5EF4-FFF2-40B4-BE49-F238E27FC236}">
                <a16:creationId xmlns:a16="http://schemas.microsoft.com/office/drawing/2014/main" id="{5D17D8B1-2E51-4DAF-94D6-3DA0E6E5D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306955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18" name="section-2-heading">
            <a:extLst xmlns:a="http://schemas.openxmlformats.org/drawingml/2006/main">
              <a:ext uri="{FF2B5EF4-FFF2-40B4-BE49-F238E27FC236}">
                <a16:creationId xmlns:a16="http://schemas.microsoft.com/office/drawing/2014/main" id="{9D58812F-5211-4531-BF6E-D25718C0D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22479000"/>
            <a:ext cx="85616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Materials and methods</a:t>
            </a:r>
          </a:p>
        </p:txBody>
      </p:sp>
      <p:sp>
        <p:nvSpPr>
          <p:cNvPr id="19" name="section-2-rule">
            <a:extLst xmlns:a="http://schemas.openxmlformats.org/drawingml/2006/main">
              <a:ext uri="{FF2B5EF4-FFF2-40B4-BE49-F238E27FC236}">
                <a16:creationId xmlns:a16="http://schemas.microsoft.com/office/drawing/2014/main" id="{9995E461-C069-4823-8D8E-E5AE49943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3355300"/>
            <a:ext cx="946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20" name="methods-replaceable-frame">
            <a:extLst xmlns:a="http://schemas.openxmlformats.org/drawingml/2006/main">
              <a:ext uri="{FF2B5EF4-FFF2-40B4-BE49-F238E27FC236}">
                <a16:creationId xmlns:a16="http://schemas.microsoft.com/office/drawing/2014/main" id="{8F1A7CB4-690C-4AAA-AEC2-B0682A921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3717250"/>
            <a:ext cx="9466500" cy="838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2F7"/>
          </a:solidFill>
          <a:ln xmlns:a="http://schemas.openxmlformats.org/drawingml/2006/main" w="19050">
            <a:solidFill>
              <a:srgbClr val="BCCBDD"/>
            </a:solidFill>
            <a:prstDash val="solid"/>
          </a:ln>
        </p:spPr>
      </p:sp>
      <p:sp>
        <p:nvSpPr>
          <p:cNvPr id="21" name="methods-label">
            <a:extLst xmlns:a="http://schemas.openxmlformats.org/drawingml/2006/main">
              <a:ext uri="{FF2B5EF4-FFF2-40B4-BE49-F238E27FC236}">
                <a16:creationId xmlns:a16="http://schemas.microsoft.com/office/drawing/2014/main" id="{4E5BB24E-E4D2-4881-9A40-253E59481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7241500"/>
            <a:ext cx="8799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METHODS / WORKFLOW</a:t>
            </a:r>
          </a:p>
        </p:txBody>
      </p:sp>
      <p:sp>
        <p:nvSpPr>
          <p:cNvPr id="22" name="methods-hint">
            <a:extLst xmlns:a="http://schemas.openxmlformats.org/drawingml/2006/main">
              <a:ext uri="{FF2B5EF4-FFF2-40B4-BE49-F238E27FC236}">
                <a16:creationId xmlns:a16="http://schemas.microsoft.com/office/drawing/2014/main" id="{61561787-C159-4A4D-A4B1-F015DCCC6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8098750"/>
            <a:ext cx="851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Fabrication, sample preparation and assay</a:t>
            </a:r>
          </a:p>
        </p:txBody>
      </p:sp>
      <p:sp>
        <p:nvSpPr>
          <p:cNvPr id="23" name="methods-copy">
            <a:extLst xmlns:a="http://schemas.openxmlformats.org/drawingml/2006/main">
              <a:ext uri="{FF2B5EF4-FFF2-40B4-BE49-F238E27FC236}">
                <a16:creationId xmlns:a16="http://schemas.microsoft.com/office/drawing/2014/main" id="{980D2311-E7AB-4664-959A-8A484BE88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2766000"/>
            <a:ext cx="9466500" cy="485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[Key experimental conditions]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[Controls and analysis procedure]</a:t>
            </a:r>
          </a:p>
        </p:txBody>
      </p:sp>
      <p:sp>
        <p:nvSpPr>
          <p:cNvPr id="24" name="section-3-number">
            <a:extLst xmlns:a="http://schemas.openxmlformats.org/drawingml/2006/main">
              <a:ext uri="{FF2B5EF4-FFF2-40B4-BE49-F238E27FC236}">
                <a16:creationId xmlns:a16="http://schemas.microsoft.com/office/drawing/2014/main" id="{761864EE-1744-4337-84FB-BC3B38872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6750" y="1106805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25" name="section-3-heading">
            <a:extLst xmlns:a="http://schemas.openxmlformats.org/drawingml/2006/main">
              <a:ext uri="{FF2B5EF4-FFF2-40B4-BE49-F238E27FC236}">
                <a16:creationId xmlns:a16="http://schemas.microsoft.com/office/drawing/2014/main" id="{226FF209-F97F-483C-870E-E4C7FE20F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71625" y="10477500"/>
            <a:ext cx="85616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Device characterization</a:t>
            </a:r>
          </a:p>
        </p:txBody>
      </p:sp>
      <p:sp>
        <p:nvSpPr>
          <p:cNvPr id="26" name="section-3-rule">
            <a:extLst xmlns:a="http://schemas.openxmlformats.org/drawingml/2006/main">
              <a:ext uri="{FF2B5EF4-FFF2-40B4-BE49-F238E27FC236}">
                <a16:creationId xmlns:a16="http://schemas.microsoft.com/office/drawing/2014/main" id="{989A5E70-78BA-4C12-87C2-7C968A3CE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6750" y="11353800"/>
            <a:ext cx="946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27" name="device-image-replaceable-frame">
            <a:extLst xmlns:a="http://schemas.openxmlformats.org/drawingml/2006/main">
              <a:ext uri="{FF2B5EF4-FFF2-40B4-BE49-F238E27FC236}">
                <a16:creationId xmlns:a16="http://schemas.microsoft.com/office/drawing/2014/main" id="{F351A02C-715F-4507-81D5-D233A5AE4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6750" y="11715750"/>
            <a:ext cx="9466500" cy="923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2F7"/>
          </a:solidFill>
          <a:ln xmlns:a="http://schemas.openxmlformats.org/drawingml/2006/main" w="19050">
            <a:solidFill>
              <a:srgbClr val="BCCBDD"/>
            </a:solidFill>
            <a:prstDash val="solid"/>
          </a:ln>
        </p:spPr>
      </p:sp>
      <p:sp>
        <p:nvSpPr>
          <p:cNvPr id="28" name="device-image-label">
            <a:extLst xmlns:a="http://schemas.openxmlformats.org/drawingml/2006/main">
              <a:ext uri="{FF2B5EF4-FFF2-40B4-BE49-F238E27FC236}">
                <a16:creationId xmlns:a16="http://schemas.microsoft.com/office/drawing/2014/main" id="{66C8FD53-6320-419C-A213-BB53F2A89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00125" y="15668625"/>
            <a:ext cx="8799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DEVICE DESIGN</a:t>
            </a:r>
          </a:p>
        </p:txBody>
      </p:sp>
      <p:sp>
        <p:nvSpPr>
          <p:cNvPr id="29" name="device-image-hint">
            <a:extLst xmlns:a="http://schemas.openxmlformats.org/drawingml/2006/main">
              <a:ext uri="{FF2B5EF4-FFF2-40B4-BE49-F238E27FC236}">
                <a16:creationId xmlns:a16="http://schemas.microsoft.com/office/drawing/2014/main" id="{C00CBC92-6D83-40F0-BC8D-83010154A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43000" y="16525875"/>
            <a:ext cx="851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Chip layout, fabrication and dimensions</a:t>
            </a:r>
          </a:p>
        </p:txBody>
      </p:sp>
      <p:sp>
        <p:nvSpPr>
          <p:cNvPr id="30" name="device-design-caption">
            <a:extLst xmlns:a="http://schemas.openxmlformats.org/drawingml/2006/main">
              <a:ext uri="{FF2B5EF4-FFF2-40B4-BE49-F238E27FC236}">
                <a16:creationId xmlns:a16="http://schemas.microsoft.com/office/drawing/2014/main" id="{E610CD47-69D5-4598-8BFF-9A24C3A4C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6750" y="21193125"/>
            <a:ext cx="9466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Fig. 2. [Device geometry and fabrication details.]</a:t>
            </a:r>
          </a:p>
        </p:txBody>
      </p:sp>
      <p:sp>
        <p:nvSpPr>
          <p:cNvPr id="31" name="section-4-number">
            <a:extLst xmlns:a="http://schemas.openxmlformats.org/drawingml/2006/main">
              <a:ext uri="{FF2B5EF4-FFF2-40B4-BE49-F238E27FC236}">
                <a16:creationId xmlns:a16="http://schemas.microsoft.com/office/drawing/2014/main" id="{27633905-EB27-4999-8781-FCFFD31F0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6750" y="2392680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  <p:sp>
        <p:nvSpPr>
          <p:cNvPr id="32" name="section-4-heading">
            <a:extLst xmlns:a="http://schemas.openxmlformats.org/drawingml/2006/main">
              <a:ext uri="{FF2B5EF4-FFF2-40B4-BE49-F238E27FC236}">
                <a16:creationId xmlns:a16="http://schemas.microsoft.com/office/drawing/2014/main" id="{9FDCB19D-D879-4CF7-B9A0-E7E0115D2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71625" y="23336250"/>
            <a:ext cx="85616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Analytical performance</a:t>
            </a:r>
          </a:p>
        </p:txBody>
      </p:sp>
      <p:sp>
        <p:nvSpPr>
          <p:cNvPr id="33" name="section-4-rule">
            <a:extLst xmlns:a="http://schemas.openxmlformats.org/drawingml/2006/main">
              <a:ext uri="{FF2B5EF4-FFF2-40B4-BE49-F238E27FC236}">
                <a16:creationId xmlns:a16="http://schemas.microsoft.com/office/drawing/2014/main" id="{AE6751E2-3684-4149-8069-DBE082587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6750" y="24212550"/>
            <a:ext cx="946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34" name="analytical-result-replaceable-frame">
            <a:extLst xmlns:a="http://schemas.openxmlformats.org/drawingml/2006/main">
              <a:ext uri="{FF2B5EF4-FFF2-40B4-BE49-F238E27FC236}">
                <a16:creationId xmlns:a16="http://schemas.microsoft.com/office/drawing/2014/main" id="{35C0167D-B54C-4963-9C59-6C871D1AC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6750" y="24574500"/>
            <a:ext cx="9466500" cy="971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2F7"/>
          </a:solidFill>
          <a:ln xmlns:a="http://schemas.openxmlformats.org/drawingml/2006/main" w="19050">
            <a:solidFill>
              <a:srgbClr val="BCCBDD"/>
            </a:solidFill>
            <a:prstDash val="solid"/>
          </a:ln>
        </p:spPr>
      </p:sp>
      <p:sp>
        <p:nvSpPr>
          <p:cNvPr id="35" name="analytical-result-label">
            <a:extLst xmlns:a="http://schemas.openxmlformats.org/drawingml/2006/main">
              <a:ext uri="{FF2B5EF4-FFF2-40B4-BE49-F238E27FC236}">
                <a16:creationId xmlns:a16="http://schemas.microsoft.com/office/drawing/2014/main" id="{3DF3875B-6C02-4190-BAD6-9CE30A516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00125" y="28765500"/>
            <a:ext cx="8799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PERFORMANCE DATA</a:t>
            </a:r>
          </a:p>
        </p:txBody>
      </p:sp>
      <p:sp>
        <p:nvSpPr>
          <p:cNvPr id="36" name="analytical-result-hint">
            <a:extLst xmlns:a="http://schemas.openxmlformats.org/drawingml/2006/main">
              <a:ext uri="{FF2B5EF4-FFF2-40B4-BE49-F238E27FC236}">
                <a16:creationId xmlns:a16="http://schemas.microsoft.com/office/drawing/2014/main" id="{713AF105-9A2E-4AA2-A0AF-F6FF04A73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43000" y="29622750"/>
            <a:ext cx="851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Calibration, dynamic range or recovery</a:t>
            </a:r>
          </a:p>
        </p:txBody>
      </p:sp>
      <p:sp>
        <p:nvSpPr>
          <p:cNvPr id="37" name="analytical-caption">
            <a:extLst xmlns:a="http://schemas.openxmlformats.org/drawingml/2006/main">
              <a:ext uri="{FF2B5EF4-FFF2-40B4-BE49-F238E27FC236}">
                <a16:creationId xmlns:a16="http://schemas.microsoft.com/office/drawing/2014/main" id="{0587206E-81D7-48A5-BFB9-8780B5C80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6750" y="34528125"/>
            <a:ext cx="9466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Fig. 3. [Units, n, error bars and statistics.]</a:t>
            </a:r>
          </a:p>
        </p:txBody>
      </p:sp>
      <p:sp>
        <p:nvSpPr>
          <p:cNvPr id="38" name="analytical-key-point">
            <a:extLst xmlns:a="http://schemas.openxmlformats.org/drawingml/2006/main">
              <a:ext uri="{FF2B5EF4-FFF2-40B4-BE49-F238E27FC236}">
                <a16:creationId xmlns:a16="http://schemas.microsoft.com/office/drawing/2014/main" id="{D0067663-2A2B-4FB3-BF96-2E9F24180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6750" y="36290250"/>
            <a:ext cx="9466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36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36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36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36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36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36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36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36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36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00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[One sentence interpreting the result.]</a:t>
            </a:r>
          </a:p>
        </p:txBody>
      </p:sp>
      <p:sp>
        <p:nvSpPr>
          <p:cNvPr id="39" name="section-5-number">
            <a:extLst xmlns:a="http://schemas.openxmlformats.org/drawingml/2006/main">
              <a:ext uri="{FF2B5EF4-FFF2-40B4-BE49-F238E27FC236}">
                <a16:creationId xmlns:a16="http://schemas.microsoft.com/office/drawing/2014/main" id="{5C66315A-4596-43A6-AD32-D338811BE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95250" y="1106805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05</a:t>
            </a:r>
          </a:p>
        </p:txBody>
      </p:sp>
      <p:sp>
        <p:nvSpPr>
          <p:cNvPr id="40" name="section-5-heading">
            <a:extLst xmlns:a="http://schemas.openxmlformats.org/drawingml/2006/main">
              <a:ext uri="{FF2B5EF4-FFF2-40B4-BE49-F238E27FC236}">
                <a16:creationId xmlns:a16="http://schemas.microsoft.com/office/drawing/2014/main" id="{079AE764-A3B1-498E-B7DC-C3FF1151C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00125" y="10477500"/>
            <a:ext cx="85616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Application and validation</a:t>
            </a:r>
          </a:p>
        </p:txBody>
      </p:sp>
      <p:sp>
        <p:nvSpPr>
          <p:cNvPr id="41" name="section-5-rule">
            <a:extLst xmlns:a="http://schemas.openxmlformats.org/drawingml/2006/main">
              <a:ext uri="{FF2B5EF4-FFF2-40B4-BE49-F238E27FC236}">
                <a16:creationId xmlns:a16="http://schemas.microsoft.com/office/drawing/2014/main" id="{60C4FE30-D04A-4AF8-9372-8CF03D823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95250" y="11353800"/>
            <a:ext cx="946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42" name="validation-image-replaceable-frame">
            <a:extLst xmlns:a="http://schemas.openxmlformats.org/drawingml/2006/main">
              <a:ext uri="{FF2B5EF4-FFF2-40B4-BE49-F238E27FC236}">
                <a16:creationId xmlns:a16="http://schemas.microsoft.com/office/drawing/2014/main" id="{7C1F6699-DC75-464A-B45C-B55A52280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95250" y="11715750"/>
            <a:ext cx="9466500" cy="923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2F7"/>
          </a:solidFill>
          <a:ln xmlns:a="http://schemas.openxmlformats.org/drawingml/2006/main" w="19050">
            <a:solidFill>
              <a:srgbClr val="BCCBDD"/>
            </a:solidFill>
            <a:prstDash val="solid"/>
          </a:ln>
        </p:spPr>
      </p:sp>
      <p:sp>
        <p:nvSpPr>
          <p:cNvPr id="43" name="validation-image-label">
            <a:extLst xmlns:a="http://schemas.openxmlformats.org/drawingml/2006/main">
              <a:ext uri="{FF2B5EF4-FFF2-40B4-BE49-F238E27FC236}">
                <a16:creationId xmlns:a16="http://schemas.microsoft.com/office/drawing/2014/main" id="{0A8D2ADA-21ED-4EF2-B85A-683A54469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28625" y="15668625"/>
            <a:ext cx="8799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APPLICATION DATA</a:t>
            </a:r>
          </a:p>
        </p:txBody>
      </p:sp>
      <p:sp>
        <p:nvSpPr>
          <p:cNvPr id="44" name="validation-image-hint">
            <a:extLst xmlns:a="http://schemas.openxmlformats.org/drawingml/2006/main">
              <a:ext uri="{FF2B5EF4-FFF2-40B4-BE49-F238E27FC236}">
                <a16:creationId xmlns:a16="http://schemas.microsoft.com/office/drawing/2014/main" id="{9A0F440E-FD21-419A-9D4B-9375C0FC7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71500" y="16525875"/>
            <a:ext cx="851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Microscopy, clinical sample or validation study</a:t>
            </a:r>
          </a:p>
        </p:txBody>
      </p:sp>
      <p:sp>
        <p:nvSpPr>
          <p:cNvPr id="45" name="validation-caption">
            <a:extLst xmlns:a="http://schemas.openxmlformats.org/drawingml/2006/main">
              <a:ext uri="{FF2B5EF4-FFF2-40B4-BE49-F238E27FC236}">
                <a16:creationId xmlns:a16="http://schemas.microsoft.com/office/drawing/2014/main" id="{36036CE0-3EFB-4386-890E-475C7ABD5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95250" y="21193125"/>
            <a:ext cx="9466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Fig. 4. [Controls, sample size and scale bar.]</a:t>
            </a:r>
          </a:p>
        </p:txBody>
      </p:sp>
      <p:sp>
        <p:nvSpPr>
          <p:cNvPr id="46" name="validation-interpretation">
            <a:extLst xmlns:a="http://schemas.openxmlformats.org/drawingml/2006/main">
              <a:ext uri="{FF2B5EF4-FFF2-40B4-BE49-F238E27FC236}">
                <a16:creationId xmlns:a16="http://schemas.microsoft.com/office/drawing/2014/main" id="{8F1EAD47-59EF-4CD4-88FF-32D21CF91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95250" y="23241000"/>
            <a:ext cx="94665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[Interpret the validation result and state its scope.]</a:t>
            </a:r>
          </a:p>
        </p:txBody>
      </p:sp>
      <p:sp>
        <p:nvSpPr>
          <p:cNvPr id="47" name="section-6-number">
            <a:extLst xmlns:a="http://schemas.openxmlformats.org/drawingml/2006/main">
              <a:ext uri="{FF2B5EF4-FFF2-40B4-BE49-F238E27FC236}">
                <a16:creationId xmlns:a16="http://schemas.microsoft.com/office/drawing/2014/main" id="{CDEF58EC-431B-4722-B2A8-9E2A30695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95250" y="2811780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06</a:t>
            </a:r>
          </a:p>
        </p:txBody>
      </p:sp>
      <p:sp>
        <p:nvSpPr>
          <p:cNvPr id="48" name="section-6-heading">
            <a:extLst xmlns:a="http://schemas.openxmlformats.org/drawingml/2006/main">
              <a:ext uri="{FF2B5EF4-FFF2-40B4-BE49-F238E27FC236}">
                <a16:creationId xmlns:a16="http://schemas.microsoft.com/office/drawing/2014/main" id="{12455983-EC34-4ABC-A076-92D09D2D9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00125" y="27527250"/>
            <a:ext cx="85616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Conclusions</a:t>
            </a:r>
          </a:p>
        </p:txBody>
      </p:sp>
      <p:sp>
        <p:nvSpPr>
          <p:cNvPr id="49" name="section-6-rule">
            <a:extLst xmlns:a="http://schemas.openxmlformats.org/drawingml/2006/main">
              <a:ext uri="{FF2B5EF4-FFF2-40B4-BE49-F238E27FC236}">
                <a16:creationId xmlns:a16="http://schemas.microsoft.com/office/drawing/2014/main" id="{FFEEEBDC-82AC-410A-ADF3-C4B345474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95250" y="28403550"/>
            <a:ext cx="946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50" name="conclusions">
            <a:extLst xmlns:a="http://schemas.openxmlformats.org/drawingml/2006/main">
              <a:ext uri="{FF2B5EF4-FFF2-40B4-BE49-F238E27FC236}">
                <a16:creationId xmlns:a16="http://schemas.microsoft.com/office/drawing/2014/main" id="{D6D84C26-B771-48C4-B29F-87C0D9752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95250" y="28765500"/>
            <a:ext cx="9466500" cy="695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[Main finding]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[Practical significance]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[Study limitation or next step]</a:t>
            </a:r>
          </a:p>
        </p:txBody>
      </p:sp>
      <p:sp>
        <p:nvSpPr>
          <p:cNvPr id="51" name="footer-reading-surface">
            <a:extLst xmlns:a="http://schemas.openxmlformats.org/drawingml/2006/main">
              <a:ext uri="{FF2B5EF4-FFF2-40B4-BE49-F238E27FC236}">
                <a16:creationId xmlns:a16="http://schemas.microsoft.com/office/drawing/2014/main" id="{057262BB-CE69-499F-BC7E-372112399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290500"/>
            <a:ext cx="32400000" cy="490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8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footer-divider">
            <a:extLst xmlns:a="http://schemas.openxmlformats.org/drawingml/2006/main">
              <a:ext uri="{FF2B5EF4-FFF2-40B4-BE49-F238E27FC236}">
                <a16:creationId xmlns:a16="http://schemas.microsoft.com/office/drawing/2014/main" id="{C9044FA1-4708-42B7-AAA4-920D08E58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8766750"/>
            <a:ext cx="29923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53" name="references-label">
            <a:extLst xmlns:a="http://schemas.openxmlformats.org/drawingml/2006/main">
              <a:ext uri="{FF2B5EF4-FFF2-40B4-BE49-F238E27FC236}">
                <a16:creationId xmlns:a16="http://schemas.microsoft.com/office/drawing/2014/main" id="{1688481F-83CD-45D2-B75A-194FF8C4D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39195375"/>
            <a:ext cx="16116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REFERENCES &amp; ACKNOWLEDGEMENTS</a:t>
            </a:r>
          </a:p>
        </p:txBody>
      </p:sp>
      <p:sp>
        <p:nvSpPr>
          <p:cNvPr id="54" name="references">
            <a:extLst xmlns:a="http://schemas.openxmlformats.org/drawingml/2006/main">
              <a:ext uri="{FF2B5EF4-FFF2-40B4-BE49-F238E27FC236}">
                <a16:creationId xmlns:a16="http://schemas.microsoft.com/office/drawing/2014/main" id="{553D3B39-4443-4E2C-9B8E-E72C9AA78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9814500"/>
            <a:ext cx="162877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[1] Author et al. Journal, year. DOI</a:t>
            </a:r>
          </a:p>
          <a:p xmlns:a="http://schemas.openxmlformats.org/drawingml/2006/main">
            <a: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[2] Author et al. Journal, year. DOI</a:t>
            </a:r>
          </a:p>
          <a:p xmlns:a="http://schemas.openxmlformats.org/drawingml/2006/main">
            <a: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[Funding agency, grant number and collaborators]</a:t>
            </a:r>
          </a:p>
        </p:txBody>
      </p:sp>
      <p:sp>
        <p:nvSpPr>
          <p:cNvPr id="55" name="contact-label">
            <a:extLst xmlns:a="http://schemas.openxmlformats.org/drawingml/2006/main">
              <a:ext uri="{FF2B5EF4-FFF2-40B4-BE49-F238E27FC236}">
                <a16:creationId xmlns:a16="http://schemas.microsoft.com/office/drawing/2014/main" id="{FBFCEC03-C55B-4818-9D64-A3CA6416D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16700" y="39195375"/>
            <a:ext cx="6591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CONTACT</a:t>
            </a:r>
          </a:p>
        </p:txBody>
      </p:sp>
      <p:sp>
        <p:nvSpPr>
          <p:cNvPr id="56" name="contact">
            <a:extLst xmlns:a="http://schemas.openxmlformats.org/drawingml/2006/main">
              <a:ext uri="{FF2B5EF4-FFF2-40B4-BE49-F238E27FC236}">
                <a16:creationId xmlns:a16="http://schemas.microsoft.com/office/drawing/2014/main" id="{6BD16F65-B73D-4F3C-B2DA-1E7F1AEF8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64250" y="39814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Chun-Hao Chang, Ph.D.</a:t>
            </a:r>
          </a:p>
          <a:p xmlns:a="http://schemas.openxmlformats.org/drawingml/2006/main">
            <a: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jimhao@nycu.edu.tw</a:t>
            </a:r>
          </a:p>
          <a:p xmlns:a="http://schemas.openxmlformats.org/drawingml/2006/main">
            <a: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jimhaoch.github.io</a:t>
            </a:r>
          </a:p>
        </p:txBody>
      </p:sp>
      <p:pic>
        <p:nvPic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2CD62F5F-36F4-40BB-A14A-D50EFC29BA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a0232c56e741f5"/>
          <a:stretch xmlns:a="http://schemas.openxmlformats.org/drawingml/2006/main"/>
        </p:blipFill>
        <p:spPr>
          <a:xfrm xmlns:a="http://schemas.openxmlformats.org/drawingml/2006/main">
            <a:off x="27432000" y="39090600"/>
            <a:ext cx="2857500" cy="2857500"/>
          </a:xfrm>
          <a:prstGeom xmlns:a="http://schemas.openxmlformats.org/drawingml/2006/main" prst="rect">
            <a:avLst/>
          </a:prstGeom>
        </p:spPr>
      </p:pic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B181774A-0C05-4DF5-8523-0352BC34B0B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afee5e984645aa"/>
          <a:stretch xmlns:a="http://schemas.openxmlformats.org/drawingml/2006/main"/>
        </p:blipFill>
        <p:spPr>
          <a:xfrm xmlns:a="http://schemas.openxmlformats.org/drawingml/2006/main">
            <a:off x="1238250" y="7648575"/>
            <a:ext cx="428625" cy="428625"/>
          </a:xfrm>
          <a:prstGeom xmlns:a="http://schemas.openxmlformats.org/drawingml/2006/main" prst="rect">
            <a:avLst/>
          </a:prstGeom>
        </p:spPr>
      </p:pic>
      <p:pic>
        <p:nvPic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74F761C9-06F8-4D01-ADDA-FEBC84F3B55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c38734a5af4053"/>
          <a:stretch xmlns:a="http://schemas.openxmlformats.org/drawingml/2006/main"/>
        </p:blipFill>
        <p:spPr>
          <a:xfrm xmlns:a="http://schemas.openxmlformats.org/drawingml/2006/main">
            <a:off x="1209675" y="1045845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3E7CF94D-9AE9-473A-A1BB-12235105EA2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3e66d51dbd46d9"/>
          <a:stretch xmlns:a="http://schemas.openxmlformats.org/drawingml/2006/main"/>
        </p:blipFill>
        <p:spPr>
          <a:xfrm xmlns:a="http://schemas.openxmlformats.org/drawingml/2006/main">
            <a:off x="1209675" y="2245995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C899DCCB-1868-4929-A010-22F6A39B91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ef164f62e24ea4"/>
          <a:stretch xmlns:a="http://schemas.openxmlformats.org/drawingml/2006/main"/>
        </p:blipFill>
        <p:spPr>
          <a:xfrm xmlns:a="http://schemas.openxmlformats.org/drawingml/2006/main">
            <a:off x="11438175" y="1045845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2D5F2B70-3376-49B3-B9AF-B47B9ADE6C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c54ddfb9b145f8"/>
          <a:stretch xmlns:a="http://schemas.openxmlformats.org/drawingml/2006/main"/>
        </p:blipFill>
        <p:spPr>
          <a:xfrm xmlns:a="http://schemas.openxmlformats.org/drawingml/2006/main">
            <a:off x="11438175" y="2331720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6BF105BD-353F-4BF7-ABB4-E1B589886D6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7c35f3e24c4baa"/>
          <a:stretch xmlns:a="http://schemas.openxmlformats.org/drawingml/2006/main"/>
        </p:blipFill>
        <p:spPr>
          <a:xfrm xmlns:a="http://schemas.openxmlformats.org/drawingml/2006/main">
            <a:off x="21666675" y="1045845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3B9E2B79-9A10-40B0-A596-C9837C306DC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d883cf627840a8"/>
          <a:stretch xmlns:a="http://schemas.openxmlformats.org/drawingml/2006/main"/>
        </p:blipFill>
        <p:spPr>
          <a:xfrm xmlns:a="http://schemas.openxmlformats.org/drawingml/2006/main">
            <a:off x="21666675" y="2750820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D733F7F6-4D02-4920-9BF8-1E35053574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602d688cbc4de0"/>
          <a:stretch xmlns:a="http://schemas.openxmlformats.org/drawingml/2006/main"/>
        </p:blipFill>
        <p:spPr>
          <a:xfrm xmlns:a="http://schemas.openxmlformats.org/drawingml/2006/main">
            <a:off x="1238250" y="39185850"/>
            <a:ext cx="400050" cy="400050"/>
          </a:xfrm>
          <a:prstGeom xmlns:a="http://schemas.openxmlformats.org/drawingml/2006/main" prst="rect">
            <a:avLst/>
          </a:prstGeom>
        </p:spPr>
      </p:pic>
      <p:pic>
        <p:nvPic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78F13E0B-4ED6-4F18-8E77-DBE9D9C9E4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f75eb052c543e8"/>
          <a:stretch xmlns:a="http://schemas.openxmlformats.org/drawingml/2006/main"/>
        </p:blipFill>
        <p:spPr>
          <a:xfrm xmlns:a="http://schemas.openxmlformats.org/drawingml/2006/main">
            <a:off x="18764250" y="39185850"/>
            <a:ext cx="400050" cy="400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237747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CF4AE66E-2282-4416-9FCF-155798B0FE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e4846285724b2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32400000" cy="43200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01F8DB-37D2-4ABE-8854-D01F565D947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cf5d55053943db"/>
          <a:stretch xmlns:a="http://schemas.openxmlformats.org/drawingml/2006/main"/>
        </p:blipFill>
        <p:spPr>
          <a:xfrm xmlns:a="http://schemas.openxmlformats.org/drawingml/2006/main">
            <a:off x="1333500" y="1000125"/>
            <a:ext cx="3619500" cy="3619500"/>
          </a:xfrm>
          <a:prstGeom xmlns:a="http://schemas.openxmlformats.org/drawingml/2006/main" prst="ellipse">
            <a:avLst/>
          </a:prstGeom>
        </p:spPr>
      </p:pic>
      <p:sp>
        <p:nvSpPr>
          <p:cNvPr id="3" name="lab-brand">
            <a:extLst xmlns:a="http://schemas.openxmlformats.org/drawingml/2006/main">
              <a:ext uri="{FF2B5EF4-FFF2-40B4-BE49-F238E27FC236}">
                <a16:creationId xmlns:a16="http://schemas.microsoft.com/office/drawing/2014/main" id="{B59BBE02-F204-455B-B640-46F8B7000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38200"/>
            <a:ext cx="22860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defPPr>
            <a:lvl1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1pPr>
            <a:lvl2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2pPr>
            <a:lvl3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3pPr>
            <a:lvl4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4pPr>
            <a:lvl5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5pPr>
            <a:lvl6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6pPr>
            <a:lvl7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7pPr>
            <a:lvl8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8pPr>
            <a:lvl9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9pPr>
          </a:lstStyle>
          <a:p xmlns:a="http://schemas.openxmlformats.org/drawingml/2006/main">
            <a: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pPr>
            <a:r>
              <a: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rPr>
              <a:t>Bioflumen &amp; Xensor Lab</a:t>
            </a:r>
          </a:p>
        </p:txBody>
      </p:sp>
      <p:sp>
        <p:nvSpPr>
          <p:cNvPr id="4" name="research-title">
            <a:extLst xmlns:a="http://schemas.openxmlformats.org/drawingml/2006/main">
              <a:ext uri="{FF2B5EF4-FFF2-40B4-BE49-F238E27FC236}">
                <a16:creationId xmlns:a16="http://schemas.microsoft.com/office/drawing/2014/main" id="{A7A3710A-AB77-4266-871C-D4B5D198E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952625"/>
            <a:ext cx="2438400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RESEARCH TITLE:</a:t>
            </a:r>
          </a:p>
          <a:p xmlns:a="http://schemas.openxmlformats.org/drawingml/2006/main">
            <a: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MAIN FINDING OR APPLICATION</a:t>
            </a:r>
          </a:p>
        </p:txBody>
      </p:sp>
      <p:sp>
        <p:nvSpPr>
          <p:cNvPr id="5" name="authors">
            <a:extLst xmlns:a="http://schemas.openxmlformats.org/drawingml/2006/main">
              <a:ext uri="{FF2B5EF4-FFF2-40B4-BE49-F238E27FC236}">
                <a16:creationId xmlns:a16="http://schemas.microsoft.com/office/drawing/2014/main" id="{8D147D36-D3F8-453F-A81F-BA439FA76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591050"/>
            <a:ext cx="24288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[Presenting Author]¹, [Co-author]¹, Chun-Hao Chang¹*</a:t>
            </a:r>
          </a:p>
        </p:txBody>
      </p:sp>
      <p:sp>
        <p:nvSpPr>
          <p:cNvPr id="6" name="affiliation">
            <a:extLst xmlns:a="http://schemas.openxmlformats.org/drawingml/2006/main">
              <a:ext uri="{FF2B5EF4-FFF2-40B4-BE49-F238E27FC236}">
                <a16:creationId xmlns:a16="http://schemas.microsoft.com/office/drawing/2014/main" id="{08BF3249-6A73-4140-84A2-087AD6385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353050"/>
            <a:ext cx="2428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rPr>
              <a:t>¹ Department of Biotechnology and Laboratory Science in Medicine</a:t>
            </a:r>
          </a:p>
          <a:p xmlns:a="http://schemas.openxmlformats.org/drawingml/2006/main">
            <a: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rPr>
              <a:t>National Yang Ming Chiao Tung University, Taipei, Taiwan</a:t>
            </a:r>
          </a:p>
        </p:txBody>
      </p:sp>
      <p:sp>
        <p:nvSpPr>
          <p:cNvPr id="7" name="takeaway-label">
            <a:extLst xmlns:a="http://schemas.openxmlformats.org/drawingml/2006/main">
              <a:ext uri="{FF2B5EF4-FFF2-40B4-BE49-F238E27FC236}">
                <a16:creationId xmlns:a16="http://schemas.microsoft.com/office/drawing/2014/main" id="{5F3C3E46-BB2E-4027-B6B4-1BD065454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19275" y="7648575"/>
            <a:ext cx="56102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pPr>
            <a:r>
              <a: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KEY FINDING</a:t>
            </a:r>
          </a:p>
        </p:txBody>
      </p:sp>
      <p:sp>
        <p:nvSpPr>
          <p:cNvPr id="8" name="takeaway">
            <a:extLst xmlns:a="http://schemas.openxmlformats.org/drawingml/2006/main">
              <a:ext uri="{FF2B5EF4-FFF2-40B4-BE49-F238E27FC236}">
                <a16:creationId xmlns:a16="http://schemas.microsoft.com/office/drawing/2014/main" id="{4CA5DE9C-0852-4FFB-9752-F72ED4AA7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8315325"/>
            <a:ext cx="29923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[One sentence that states the principal finding and its significance]</a:t>
            </a:r>
          </a:p>
        </p:txBody>
      </p:sp>
      <p:sp>
        <p:nvSpPr>
          <p:cNvPr id="9" name="section-1-number">
            <a:extLst xmlns:a="http://schemas.openxmlformats.org/drawingml/2006/main">
              <a:ext uri="{FF2B5EF4-FFF2-40B4-BE49-F238E27FC236}">
                <a16:creationId xmlns:a16="http://schemas.microsoft.com/office/drawing/2014/main" id="{BE292BFD-5C14-4015-A702-19C85F51F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106805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10" name="section-1-heading">
            <a:extLst xmlns:a="http://schemas.openxmlformats.org/drawingml/2006/main">
              <a:ext uri="{FF2B5EF4-FFF2-40B4-BE49-F238E27FC236}">
                <a16:creationId xmlns:a16="http://schemas.microsoft.com/office/drawing/2014/main" id="{7E57F4AF-14D6-49D3-BBAE-31B92927B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10477500"/>
            <a:ext cx="13533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Motivation</a:t>
            </a:r>
          </a:p>
        </p:txBody>
      </p:sp>
      <p:sp>
        <p:nvSpPr>
          <p:cNvPr id="11" name="section-1-rule">
            <a:extLst xmlns:a="http://schemas.openxmlformats.org/drawingml/2006/main">
              <a:ext uri="{FF2B5EF4-FFF2-40B4-BE49-F238E27FC236}">
                <a16:creationId xmlns:a16="http://schemas.microsoft.com/office/drawing/2014/main" id="{E7A29426-691C-4657-B872-591CC2D65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1353800"/>
            <a:ext cx="14437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12" name="motivation">
            <a:extLst xmlns:a="http://schemas.openxmlformats.org/drawingml/2006/main">
              <a:ext uri="{FF2B5EF4-FFF2-40B4-BE49-F238E27FC236}">
                <a16:creationId xmlns:a16="http://schemas.microsoft.com/office/drawing/2014/main" id="{1131011A-D0BE-4EE2-A39D-E504206D4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1715750"/>
            <a:ext cx="14437875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[State the unmet need and the question addressed by this study.]</a:t>
            </a:r>
          </a:p>
        </p:txBody>
      </p:sp>
      <p:sp>
        <p:nvSpPr>
          <p:cNvPr id="13" name="section-2-number">
            <a:extLst xmlns:a="http://schemas.openxmlformats.org/drawingml/2006/main">
              <a:ext uri="{FF2B5EF4-FFF2-40B4-BE49-F238E27FC236}">
                <a16:creationId xmlns:a16="http://schemas.microsoft.com/office/drawing/2014/main" id="{C0954FC7-7B54-4240-9848-FEF717E7F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23875" y="1106805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14" name="section-2-heading">
            <a:extLst xmlns:a="http://schemas.openxmlformats.org/drawingml/2006/main">
              <a:ext uri="{FF2B5EF4-FFF2-40B4-BE49-F238E27FC236}">
                <a16:creationId xmlns:a16="http://schemas.microsoft.com/office/drawing/2014/main" id="{81C570FB-A8DB-419E-9A6A-D261677BF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8750" y="10477500"/>
            <a:ext cx="13533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Study objective</a:t>
            </a:r>
          </a:p>
        </p:txBody>
      </p:sp>
      <p:sp>
        <p:nvSpPr>
          <p:cNvPr id="15" name="section-2-rule">
            <a:extLst xmlns:a="http://schemas.openxmlformats.org/drawingml/2006/main">
              <a:ext uri="{FF2B5EF4-FFF2-40B4-BE49-F238E27FC236}">
                <a16:creationId xmlns:a16="http://schemas.microsoft.com/office/drawing/2014/main" id="{0EF91C70-720A-4B7B-9DF0-74C09378F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23875" y="11353800"/>
            <a:ext cx="14437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16" name="objective">
            <a:extLst xmlns:a="http://schemas.openxmlformats.org/drawingml/2006/main">
              <a:ext uri="{FF2B5EF4-FFF2-40B4-BE49-F238E27FC236}">
                <a16:creationId xmlns:a16="http://schemas.microsoft.com/office/drawing/2014/main" id="{70F49C59-F5E9-4D58-9E2E-5A9DEBFE6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23875" y="11715750"/>
            <a:ext cx="14437875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[State the hypothesis and the intended biological or analytical application.]</a:t>
            </a:r>
          </a:p>
        </p:txBody>
      </p:sp>
      <p:sp>
        <p:nvSpPr>
          <p:cNvPr id="17" name="central-figure-replaceable-frame">
            <a:extLst xmlns:a="http://schemas.openxmlformats.org/drawingml/2006/main">
              <a:ext uri="{FF2B5EF4-FFF2-40B4-BE49-F238E27FC236}">
                <a16:creationId xmlns:a16="http://schemas.microsoft.com/office/drawing/2014/main" id="{ECD5CD0A-D177-4100-B077-A9A26F15A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5144750"/>
            <a:ext cx="29923500" cy="1238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2F7"/>
          </a:solidFill>
          <a:ln xmlns:a="http://schemas.openxmlformats.org/drawingml/2006/main" w="19050">
            <a:solidFill>
              <a:srgbClr val="BCCBDD"/>
            </a:solidFill>
            <a:prstDash val="solid"/>
          </a:ln>
        </p:spPr>
      </p:sp>
      <p:sp>
        <p:nvSpPr>
          <p:cNvPr id="18" name="central-figure-label">
            <a:extLst xmlns:a="http://schemas.openxmlformats.org/drawingml/2006/main">
              <a:ext uri="{FF2B5EF4-FFF2-40B4-BE49-F238E27FC236}">
                <a16:creationId xmlns:a16="http://schemas.microsoft.com/office/drawing/2014/main" id="{837F4840-6060-4ACE-A67C-ED332C9D4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0669250"/>
            <a:ext cx="29256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CENTRAL DEVICE SCHEMATIC / GRAPHICAL ABSTRACT</a:t>
            </a:r>
          </a:p>
        </p:txBody>
      </p:sp>
      <p:sp>
        <p:nvSpPr>
          <p:cNvPr id="19" name="central-figure-hint">
            <a:extLst xmlns:a="http://schemas.openxmlformats.org/drawingml/2006/main">
              <a:ext uri="{FF2B5EF4-FFF2-40B4-BE49-F238E27FC236}">
                <a16:creationId xmlns:a16="http://schemas.microsoft.com/office/drawing/2014/main" id="{88ECE5A0-540A-4DB0-8E6D-1A07E50ED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526500"/>
            <a:ext cx="28971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Replace with one integrated image showing the biochip, sample flow and measurement principle</a:t>
            </a:r>
          </a:p>
        </p:txBody>
      </p:sp>
      <p:sp>
        <p:nvSpPr>
          <p:cNvPr id="20" name="central-caption">
            <a:extLst xmlns:a="http://schemas.openxmlformats.org/drawingml/2006/main">
              <a:ext uri="{FF2B5EF4-FFF2-40B4-BE49-F238E27FC236}">
                <a16:creationId xmlns:a16="http://schemas.microsoft.com/office/drawing/2014/main" id="{56EA7D73-D9CC-4038-BC40-1517FC198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7765375"/>
            <a:ext cx="29923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Fig. 1. [Explain the mechanism and identify the functional regions of the biochip.]</a:t>
            </a:r>
          </a:p>
        </p:txBody>
      </p:sp>
      <p:sp>
        <p:nvSpPr>
          <p:cNvPr id="21" name="section-3-number">
            <a:extLst xmlns:a="http://schemas.openxmlformats.org/drawingml/2006/main">
              <a:ext uri="{FF2B5EF4-FFF2-40B4-BE49-F238E27FC236}">
                <a16:creationId xmlns:a16="http://schemas.microsoft.com/office/drawing/2014/main" id="{768F71DB-2803-4E88-9F7F-DEFCA07BE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059430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22" name="section-3-heading">
            <a:extLst xmlns:a="http://schemas.openxmlformats.org/drawingml/2006/main">
              <a:ext uri="{FF2B5EF4-FFF2-40B4-BE49-F238E27FC236}">
                <a16:creationId xmlns:a16="http://schemas.microsoft.com/office/drawing/2014/main" id="{6CBCF425-1A3B-4AFA-9B4B-70824FFA6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30003750"/>
            <a:ext cx="85616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Fabrication and assay</a:t>
            </a:r>
          </a:p>
        </p:txBody>
      </p:sp>
      <p:sp>
        <p:nvSpPr>
          <p:cNvPr id="23" name="section-3-rule">
            <a:extLst xmlns:a="http://schemas.openxmlformats.org/drawingml/2006/main">
              <a:ext uri="{FF2B5EF4-FFF2-40B4-BE49-F238E27FC236}">
                <a16:creationId xmlns:a16="http://schemas.microsoft.com/office/drawing/2014/main" id="{5F3CB9D1-16CB-44E5-9A85-6D2E2C8C1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0880050"/>
            <a:ext cx="946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24" name="fabrication-replaceable-frame">
            <a:extLst xmlns:a="http://schemas.openxmlformats.org/drawingml/2006/main">
              <a:ext uri="{FF2B5EF4-FFF2-40B4-BE49-F238E27FC236}">
                <a16:creationId xmlns:a16="http://schemas.microsoft.com/office/drawing/2014/main" id="{19DB933E-8C50-4A53-AF74-F588523D3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1242000"/>
            <a:ext cx="9466500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2F7"/>
          </a:solidFill>
          <a:ln xmlns:a="http://schemas.openxmlformats.org/drawingml/2006/main" w="19050">
            <a:solidFill>
              <a:srgbClr val="BCCBDD"/>
            </a:solidFill>
            <a:prstDash val="solid"/>
          </a:ln>
        </p:spPr>
      </p:sp>
      <p:sp>
        <p:nvSpPr>
          <p:cNvPr id="25" name="fabrication-label">
            <a:extLst xmlns:a="http://schemas.openxmlformats.org/drawingml/2006/main">
              <a:ext uri="{FF2B5EF4-FFF2-40B4-BE49-F238E27FC236}">
                <a16:creationId xmlns:a16="http://schemas.microsoft.com/office/drawing/2014/main" id="{87C04623-06EE-48FE-814D-D68D4EA7C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3147000"/>
            <a:ext cx="8799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METHODS FIGURE</a:t>
            </a:r>
          </a:p>
        </p:txBody>
      </p:sp>
      <p:sp>
        <p:nvSpPr>
          <p:cNvPr id="26" name="fabrication-hint">
            <a:extLst xmlns:a="http://schemas.openxmlformats.org/drawingml/2006/main">
              <a:ext uri="{FF2B5EF4-FFF2-40B4-BE49-F238E27FC236}">
                <a16:creationId xmlns:a16="http://schemas.microsoft.com/office/drawing/2014/main" id="{51694433-13A3-4896-88D2-AEEBD9AD4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4004250"/>
            <a:ext cx="851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Fabrication sequence or assay workflow</a:t>
            </a:r>
          </a:p>
        </p:txBody>
      </p:sp>
      <p:sp>
        <p:nvSpPr>
          <p:cNvPr id="27" name="fabrication-caption">
            <a:extLst xmlns:a="http://schemas.openxmlformats.org/drawingml/2006/main">
              <a:ext uri="{FF2B5EF4-FFF2-40B4-BE49-F238E27FC236}">
                <a16:creationId xmlns:a16="http://schemas.microsoft.com/office/drawing/2014/main" id="{67028C39-E017-4289-94AC-522092DB1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6623625"/>
            <a:ext cx="9466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Fig. 2. [Process and conditions.]</a:t>
            </a:r>
          </a:p>
        </p:txBody>
      </p:sp>
      <p:sp>
        <p:nvSpPr>
          <p:cNvPr id="28" name="section-4-number">
            <a:extLst xmlns:a="http://schemas.openxmlformats.org/drawingml/2006/main">
              <a:ext uri="{FF2B5EF4-FFF2-40B4-BE49-F238E27FC236}">
                <a16:creationId xmlns:a16="http://schemas.microsoft.com/office/drawing/2014/main" id="{EAFFB2DD-E4C0-44F9-B440-9DDAEDBD2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6750" y="3059430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  <p:sp>
        <p:nvSpPr>
          <p:cNvPr id="29" name="section-4-heading">
            <a:extLst xmlns:a="http://schemas.openxmlformats.org/drawingml/2006/main">
              <a:ext uri="{FF2B5EF4-FFF2-40B4-BE49-F238E27FC236}">
                <a16:creationId xmlns:a16="http://schemas.microsoft.com/office/drawing/2014/main" id="{7AAEC63A-54F0-4474-888A-D87DFA72E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71625" y="30003750"/>
            <a:ext cx="85616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Validation</a:t>
            </a:r>
          </a:p>
        </p:txBody>
      </p:sp>
      <p:sp>
        <p:nvSpPr>
          <p:cNvPr id="30" name="section-4-rule">
            <a:extLst xmlns:a="http://schemas.openxmlformats.org/drawingml/2006/main">
              <a:ext uri="{FF2B5EF4-FFF2-40B4-BE49-F238E27FC236}">
                <a16:creationId xmlns:a16="http://schemas.microsoft.com/office/drawing/2014/main" id="{0E69D535-ABE3-42AE-B6E8-75B1F0A86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6750" y="30880050"/>
            <a:ext cx="946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31" name="validation-replaceable-frame">
            <a:extLst xmlns:a="http://schemas.openxmlformats.org/drawingml/2006/main">
              <a:ext uri="{FF2B5EF4-FFF2-40B4-BE49-F238E27FC236}">
                <a16:creationId xmlns:a16="http://schemas.microsoft.com/office/drawing/2014/main" id="{21713877-B456-475A-A8B0-3E54A9A1D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6750" y="31242000"/>
            <a:ext cx="9466500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2F7"/>
          </a:solidFill>
          <a:ln xmlns:a="http://schemas.openxmlformats.org/drawingml/2006/main" w="19050">
            <a:solidFill>
              <a:srgbClr val="BCCBDD"/>
            </a:solidFill>
            <a:prstDash val="solid"/>
          </a:ln>
        </p:spPr>
      </p:sp>
      <p:sp>
        <p:nvSpPr>
          <p:cNvPr id="32" name="validation-label">
            <a:extLst xmlns:a="http://schemas.openxmlformats.org/drawingml/2006/main">
              <a:ext uri="{FF2B5EF4-FFF2-40B4-BE49-F238E27FC236}">
                <a16:creationId xmlns:a16="http://schemas.microsoft.com/office/drawing/2014/main" id="{D867D755-8EF7-48E5-8ED1-A3094986E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00125" y="33147000"/>
            <a:ext cx="8799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KEY RESULT</a:t>
            </a:r>
          </a:p>
        </p:txBody>
      </p:sp>
      <p:sp>
        <p:nvSpPr>
          <p:cNvPr id="33" name="validation-hint">
            <a:extLst xmlns:a="http://schemas.openxmlformats.org/drawingml/2006/main">
              <a:ext uri="{FF2B5EF4-FFF2-40B4-BE49-F238E27FC236}">
                <a16:creationId xmlns:a16="http://schemas.microsoft.com/office/drawing/2014/main" id="{9EC1FD6D-022B-4E6B-8752-ECDB84F24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43000" y="34004250"/>
            <a:ext cx="851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Principal performance or validation plot</a:t>
            </a:r>
          </a:p>
        </p:txBody>
      </p:sp>
      <p:sp>
        <p:nvSpPr>
          <p:cNvPr id="34" name="validation-caption">
            <a:extLst xmlns:a="http://schemas.openxmlformats.org/drawingml/2006/main">
              <a:ext uri="{FF2B5EF4-FFF2-40B4-BE49-F238E27FC236}">
                <a16:creationId xmlns:a16="http://schemas.microsoft.com/office/drawing/2014/main" id="{9DF1B8B5-320D-4908-97D2-D071CCE8C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6750" y="36623625"/>
            <a:ext cx="9466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Fig. 3. [Units, n and statistics.]</a:t>
            </a:r>
          </a:p>
        </p:txBody>
      </p:sp>
      <p:sp>
        <p:nvSpPr>
          <p:cNvPr id="35" name="section-5-number">
            <a:extLst xmlns:a="http://schemas.openxmlformats.org/drawingml/2006/main">
              <a:ext uri="{FF2B5EF4-FFF2-40B4-BE49-F238E27FC236}">
                <a16:creationId xmlns:a16="http://schemas.microsoft.com/office/drawing/2014/main" id="{6339E336-3303-4061-ADD6-5A2C657FA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95250" y="3059430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05</a:t>
            </a:r>
          </a:p>
        </p:txBody>
      </p:sp>
      <p:sp>
        <p:nvSpPr>
          <p:cNvPr id="36" name="section-5-heading">
            <a:extLst xmlns:a="http://schemas.openxmlformats.org/drawingml/2006/main">
              <a:ext uri="{FF2B5EF4-FFF2-40B4-BE49-F238E27FC236}">
                <a16:creationId xmlns:a16="http://schemas.microsoft.com/office/drawing/2014/main" id="{C5CAE672-3C85-47F6-93A0-8D4F4A747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00125" y="30003750"/>
            <a:ext cx="85616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Conclusions</a:t>
            </a:r>
          </a:p>
        </p:txBody>
      </p:sp>
      <p:sp>
        <p:nvSpPr>
          <p:cNvPr id="37" name="section-5-rule">
            <a:extLst xmlns:a="http://schemas.openxmlformats.org/drawingml/2006/main">
              <a:ext uri="{FF2B5EF4-FFF2-40B4-BE49-F238E27FC236}">
                <a16:creationId xmlns:a16="http://schemas.microsoft.com/office/drawing/2014/main" id="{7AFFAA43-1757-4B62-98C9-9088161E0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95250" y="30880050"/>
            <a:ext cx="946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38" name="conclusions">
            <a:extLst xmlns:a="http://schemas.openxmlformats.org/drawingml/2006/main">
              <a:ext uri="{FF2B5EF4-FFF2-40B4-BE49-F238E27FC236}">
                <a16:creationId xmlns:a16="http://schemas.microsoft.com/office/drawing/2014/main" id="{DDFEFCE2-B84F-4CE0-9D2A-83CEF34DF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95250" y="31242000"/>
            <a:ext cx="9466500" cy="628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[Principal conclusion]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[What the result enables]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[Next validation step]</a:t>
            </a:r>
          </a:p>
        </p:txBody>
      </p:sp>
      <p:sp>
        <p:nvSpPr>
          <p:cNvPr id="39" name="footer-reading-surface">
            <a:extLst xmlns:a="http://schemas.openxmlformats.org/drawingml/2006/main">
              <a:ext uri="{FF2B5EF4-FFF2-40B4-BE49-F238E27FC236}">
                <a16:creationId xmlns:a16="http://schemas.microsoft.com/office/drawing/2014/main" id="{02B2FF06-7454-4231-BD0F-CCCFDDD9F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290500"/>
            <a:ext cx="32400000" cy="490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8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footer-divider">
            <a:extLst xmlns:a="http://schemas.openxmlformats.org/drawingml/2006/main">
              <a:ext uri="{FF2B5EF4-FFF2-40B4-BE49-F238E27FC236}">
                <a16:creationId xmlns:a16="http://schemas.microsoft.com/office/drawing/2014/main" id="{BF48A111-6090-44EE-AD24-02E7B3891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8766750"/>
            <a:ext cx="29923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41" name="references-label">
            <a:extLst xmlns:a="http://schemas.openxmlformats.org/drawingml/2006/main">
              <a:ext uri="{FF2B5EF4-FFF2-40B4-BE49-F238E27FC236}">
                <a16:creationId xmlns:a16="http://schemas.microsoft.com/office/drawing/2014/main" id="{ADEDE737-4D74-46F0-A5FB-E33F5A871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39195375"/>
            <a:ext cx="16116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REFERENCES &amp; ACKNOWLEDGEMENTS</a:t>
            </a:r>
          </a:p>
        </p:txBody>
      </p:sp>
      <p:sp>
        <p:nvSpPr>
          <p:cNvPr id="42" name="references">
            <a:extLst xmlns:a="http://schemas.openxmlformats.org/drawingml/2006/main">
              <a:ext uri="{FF2B5EF4-FFF2-40B4-BE49-F238E27FC236}">
                <a16:creationId xmlns:a16="http://schemas.microsoft.com/office/drawing/2014/main" id="{6862E48C-4920-42D3-9E46-3B720E892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9814500"/>
            <a:ext cx="162877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[1] Author et al. Journal, year. DOI</a:t>
            </a:r>
          </a:p>
          <a:p xmlns:a="http://schemas.openxmlformats.org/drawingml/2006/main">
            <a: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[2] Author et al. Journal, year. DOI</a:t>
            </a:r>
          </a:p>
          <a:p xmlns:a="http://schemas.openxmlformats.org/drawingml/2006/main">
            <a: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[Funding agency, grant number and collaborators]</a:t>
            </a:r>
          </a:p>
        </p:txBody>
      </p:sp>
      <p:sp>
        <p:nvSpPr>
          <p:cNvPr id="43" name="contact-label">
            <a:extLst xmlns:a="http://schemas.openxmlformats.org/drawingml/2006/main">
              <a:ext uri="{FF2B5EF4-FFF2-40B4-BE49-F238E27FC236}">
                <a16:creationId xmlns:a16="http://schemas.microsoft.com/office/drawing/2014/main" id="{F37DA915-F69D-4403-8BE4-3D07511C5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16700" y="39195375"/>
            <a:ext cx="6591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CONTACT</a:t>
            </a:r>
          </a:p>
        </p:txBody>
      </p:sp>
      <p:sp>
        <p:nvSpPr>
          <p:cNvPr id="44" name="contact">
            <a:extLst xmlns:a="http://schemas.openxmlformats.org/drawingml/2006/main">
              <a:ext uri="{FF2B5EF4-FFF2-40B4-BE49-F238E27FC236}">
                <a16:creationId xmlns:a16="http://schemas.microsoft.com/office/drawing/2014/main" id="{538ACF4E-1897-4F00-ADF5-37A84FF02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64250" y="39814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Chun-Hao Chang, Ph.D.</a:t>
            </a:r>
          </a:p>
          <a:p xmlns:a="http://schemas.openxmlformats.org/drawingml/2006/main">
            <a: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jimhao@nycu.edu.tw</a:t>
            </a:r>
          </a:p>
          <a:p xmlns:a="http://schemas.openxmlformats.org/drawingml/2006/main">
            <a: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jimhaoch.github.io</a:t>
            </a:r>
          </a:p>
        </p:txBody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249CE6BE-C1BA-48F5-AC02-97518C9372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5ba7dff6d04509"/>
          <a:stretch xmlns:a="http://schemas.openxmlformats.org/drawingml/2006/main"/>
        </p:blipFill>
        <p:spPr>
          <a:xfrm xmlns:a="http://schemas.openxmlformats.org/drawingml/2006/main">
            <a:off x="27432000" y="39090600"/>
            <a:ext cx="2857500" cy="2857500"/>
          </a:xfrm>
          <a:prstGeom xmlns:a="http://schemas.openxmlformats.org/drawingml/2006/main" prst="rect">
            <a:avLst/>
          </a:prstGeom>
        </p:spPr>
      </p:pic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4787D98A-3A52-46B1-BF65-36C7C239C7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2433abd8c04b78"/>
          <a:stretch xmlns:a="http://schemas.openxmlformats.org/drawingml/2006/main"/>
        </p:blipFill>
        <p:spPr>
          <a:xfrm xmlns:a="http://schemas.openxmlformats.org/drawingml/2006/main">
            <a:off x="1238250" y="7648575"/>
            <a:ext cx="428625" cy="428625"/>
          </a:xfrm>
          <a:prstGeom xmlns:a="http://schemas.openxmlformats.org/drawingml/2006/main" prst="rect">
            <a:avLst/>
          </a:prstGeom>
        </p:spPr>
      </p:pic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BB1E01E6-D2B5-4C2B-9F45-37074F9DA50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563408ce9e42ef"/>
          <a:stretch xmlns:a="http://schemas.openxmlformats.org/drawingml/2006/main"/>
        </p:blipFill>
        <p:spPr>
          <a:xfrm xmlns:a="http://schemas.openxmlformats.org/drawingml/2006/main">
            <a:off x="1209675" y="1045845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9A25E6B1-A423-46C7-A263-CEC7552C6B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f554f80e774585"/>
          <a:stretch xmlns:a="http://schemas.openxmlformats.org/drawingml/2006/main"/>
        </p:blipFill>
        <p:spPr>
          <a:xfrm xmlns:a="http://schemas.openxmlformats.org/drawingml/2006/main">
            <a:off x="16695300" y="1045845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6DCB1AAB-9FE6-4A0F-975A-8976B52D5E9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c9b8420cb0427e"/>
          <a:stretch xmlns:a="http://schemas.openxmlformats.org/drawingml/2006/main"/>
        </p:blipFill>
        <p:spPr>
          <a:xfrm xmlns:a="http://schemas.openxmlformats.org/drawingml/2006/main">
            <a:off x="1209675" y="2998470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EE281AD1-7E79-41C8-8D67-2F37015C561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567a5846564f46"/>
          <a:stretch xmlns:a="http://schemas.openxmlformats.org/drawingml/2006/main"/>
        </p:blipFill>
        <p:spPr>
          <a:xfrm xmlns:a="http://schemas.openxmlformats.org/drawingml/2006/main">
            <a:off x="11438175" y="2998470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EF6326D8-41C4-471A-A6DD-140AAA993C1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da8e6d3f7c47e5"/>
          <a:stretch xmlns:a="http://schemas.openxmlformats.org/drawingml/2006/main"/>
        </p:blipFill>
        <p:spPr>
          <a:xfrm xmlns:a="http://schemas.openxmlformats.org/drawingml/2006/main">
            <a:off x="21666675" y="2998470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8DEC093B-62AE-433D-BED0-F66759B67C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0367380fd844fc"/>
          <a:stretch xmlns:a="http://schemas.openxmlformats.org/drawingml/2006/main"/>
        </p:blipFill>
        <p:spPr>
          <a:xfrm xmlns:a="http://schemas.openxmlformats.org/drawingml/2006/main">
            <a:off x="1238250" y="39185850"/>
            <a:ext cx="400050" cy="400050"/>
          </a:xfrm>
          <a:prstGeom xmlns:a="http://schemas.openxmlformats.org/drawingml/2006/main" prst="rect">
            <a:avLst/>
          </a:prstGeom>
        </p:spPr>
      </p:pic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E6A941B9-35B9-4C43-92AF-B92B2A9D4DD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8a6759bbc2405f"/>
          <a:stretch xmlns:a="http://schemas.openxmlformats.org/drawingml/2006/main"/>
        </p:blipFill>
        <p:spPr>
          <a:xfrm xmlns:a="http://schemas.openxmlformats.org/drawingml/2006/main">
            <a:off x="18764250" y="39185850"/>
            <a:ext cx="400050" cy="400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57905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2CA2FEAF-045E-422B-BD3F-2C5789DD58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6dcc6eb98f4f01"/>
          <a:stretch xmlns:a="http://schemas.openxmlformats.org/drawingml/2006/main"/>
        </p:blipFill>
        <p:spPr>
          <a:xfrm xmlns:a="http://schemas.openxmlformats.org/drawingml/2006/main">
            <a:off x="1238250" y="857250"/>
            <a:ext cx="2381250" cy="2381250"/>
          </a:xfrm>
          <a:prstGeom xmlns:a="http://schemas.openxmlformats.org/drawingml/2006/main" prst="ellipse">
            <a:avLst/>
          </a:prstGeom>
        </p:spPr>
      </p:pic>
      <p:sp>
        <p:nvSpPr>
          <p:cNvPr id="2" name="library-brand">
            <a:extLst xmlns:a="http://schemas.openxmlformats.org/drawingml/2006/main">
              <a:ext uri="{FF2B5EF4-FFF2-40B4-BE49-F238E27FC236}">
                <a16:creationId xmlns:a16="http://schemas.microsoft.com/office/drawing/2014/main" id="{6AF692D7-A987-44D6-95AE-74B5F171B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857250"/>
            <a:ext cx="2571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625" b="0">
                <a:solidFill>
                  <a:srgbClr val="173F73"/>
                </a:solidFill>
                <a:latin typeface="Nimbus Roman"/>
                <a:ea typeface="Nimbus Roman"/>
                <a:cs typeface="Nimbus Roman"/>
              </a:defRPr>
            </a:defPPr>
            <a:lvl1pPr algn="l">
              <a:buNone/>
              <a:defRPr sz="5625" b="0">
                <a:solidFill>
                  <a:srgbClr val="173F73"/>
                </a:solidFill>
                <a:latin typeface="Nimbus Roman"/>
                <a:ea typeface="Nimbus Roman"/>
                <a:cs typeface="Nimbus Roman"/>
              </a:defRPr>
            </a:lvl1pPr>
            <a:lvl2pPr algn="l">
              <a:buNone/>
              <a:defRPr sz="5625" b="0">
                <a:solidFill>
                  <a:srgbClr val="173F73"/>
                </a:solidFill>
                <a:latin typeface="Nimbus Roman"/>
                <a:ea typeface="Nimbus Roman"/>
                <a:cs typeface="Nimbus Roman"/>
              </a:defRPr>
            </a:lvl2pPr>
            <a:lvl3pPr algn="l">
              <a:buNone/>
              <a:defRPr sz="5625" b="0">
                <a:solidFill>
                  <a:srgbClr val="173F73"/>
                </a:solidFill>
                <a:latin typeface="Nimbus Roman"/>
                <a:ea typeface="Nimbus Roman"/>
                <a:cs typeface="Nimbus Roman"/>
              </a:defRPr>
            </a:lvl3pPr>
            <a:lvl4pPr algn="l">
              <a:buNone/>
              <a:defRPr sz="5625" b="0">
                <a:solidFill>
                  <a:srgbClr val="173F73"/>
                </a:solidFill>
                <a:latin typeface="Nimbus Roman"/>
                <a:ea typeface="Nimbus Roman"/>
                <a:cs typeface="Nimbus Roman"/>
              </a:defRPr>
            </a:lvl4pPr>
            <a:lvl5pPr algn="l">
              <a:buNone/>
              <a:defRPr sz="5625" b="0">
                <a:solidFill>
                  <a:srgbClr val="173F73"/>
                </a:solidFill>
                <a:latin typeface="Nimbus Roman"/>
                <a:ea typeface="Nimbus Roman"/>
                <a:cs typeface="Nimbus Roman"/>
              </a:defRPr>
            </a:lvl5pPr>
            <a:lvl6pPr algn="l">
              <a:buNone/>
              <a:defRPr sz="5625" b="0">
                <a:solidFill>
                  <a:srgbClr val="173F73"/>
                </a:solidFill>
                <a:latin typeface="Nimbus Roman"/>
                <a:ea typeface="Nimbus Roman"/>
                <a:cs typeface="Nimbus Roman"/>
              </a:defRPr>
            </a:lvl6pPr>
            <a:lvl7pPr algn="l">
              <a:buNone/>
              <a:defRPr sz="5625" b="0">
                <a:solidFill>
                  <a:srgbClr val="173F73"/>
                </a:solidFill>
                <a:latin typeface="Nimbus Roman"/>
                <a:ea typeface="Nimbus Roman"/>
                <a:cs typeface="Nimbus Roman"/>
              </a:defRPr>
            </a:lvl7pPr>
            <a:lvl8pPr algn="l">
              <a:buNone/>
              <a:defRPr sz="5625" b="0">
                <a:solidFill>
                  <a:srgbClr val="173F73"/>
                </a:solidFill>
                <a:latin typeface="Nimbus Roman"/>
                <a:ea typeface="Nimbus Roman"/>
                <a:cs typeface="Nimbus Roman"/>
              </a:defRPr>
            </a:lvl8pPr>
            <a:lvl9pPr algn="l">
              <a:buNone/>
              <a:defRPr sz="5625" b="0">
                <a:solidFill>
                  <a:srgbClr val="173F73"/>
                </a:solidFill>
                <a:latin typeface="Nimbus Roman"/>
                <a:ea typeface="Nimbus Roman"/>
                <a:cs typeface="Nimbus Roman"/>
              </a:defRPr>
            </a:lvl9pPr>
          </a:lstStyle>
          <a:p xmlns:a="http://schemas.openxmlformats.org/drawingml/2006/main">
            <a:pPr algn="l">
              <a:buNone/>
              <a:defRPr sz="5625" b="0">
                <a:solidFill>
                  <a:srgbClr val="173F73"/>
                </a:solidFill>
                <a:latin typeface="Nimbus Roman"/>
                <a:ea typeface="Nimbus Roman"/>
                <a:cs typeface="Nimbus Roman"/>
              </a:defRPr>
            </a:pPr>
            <a:r>
              <a:rPr sz="5625" b="0">
                <a:solidFill>
                  <a:srgbClr val="173F73"/>
                </a:solidFill>
                <a:latin typeface="Nimbus Roman"/>
                <a:ea typeface="Nimbus Roman"/>
                <a:cs typeface="Nimbus Roman"/>
              </a:rPr>
              <a:t>Bioflumen &amp; Xensor Lab</a:t>
            </a:r>
          </a:p>
        </p:txBody>
      </p:sp>
      <p:sp>
        <p:nvSpPr>
          <p:cNvPr id="3" name="library-title">
            <a:extLst xmlns:a="http://schemas.openxmlformats.org/drawingml/2006/main">
              <a:ext uri="{FF2B5EF4-FFF2-40B4-BE49-F238E27FC236}">
                <a16:creationId xmlns:a16="http://schemas.microsoft.com/office/drawing/2014/main" id="{2EB7D419-CDA0-4FED-9B1A-E0375DB4F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952625"/>
            <a:ext cx="25717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l">
              <a:buNone/>
              <a:defRPr sz="825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buNone/>
              <a:defRPr sz="825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buNone/>
              <a:defRPr sz="825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buNone/>
              <a:defRPr sz="825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buNone/>
              <a:defRPr sz="825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buNone/>
              <a:defRPr sz="825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buNone/>
              <a:defRPr sz="825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buNone/>
              <a:defRPr sz="825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buNone/>
              <a:defRPr sz="825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l">
              <a:buNone/>
              <a:defRPr sz="825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8250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ICON LIBRARY</a:t>
            </a:r>
          </a:p>
        </p:txBody>
      </p:sp>
      <p:sp>
        <p:nvSpPr>
          <p:cNvPr id="4" name="science-label">
            <a:extLst xmlns:a="http://schemas.openxmlformats.org/drawingml/2006/main">
              <a:ext uri="{FF2B5EF4-FFF2-40B4-BE49-F238E27FC236}">
                <a16:creationId xmlns:a16="http://schemas.microsoft.com/office/drawing/2014/main" id="{318FE0B0-801A-4D14-AC9A-FF5A6A771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572000"/>
            <a:ext cx="2809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l">
              <a:buNone/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buNone/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buNone/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buNone/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buNone/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buNone/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buNone/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buNone/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buNone/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l">
              <a:buNone/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pPr>
            <a:r>
              <a: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BIOCHIP RESEARCH</a:t>
            </a:r>
          </a:p>
        </p:txBody>
      </p:sp>
      <p:sp>
        <p:nvSpPr>
          <p:cNvPr id="5" name="general-label">
            <a:extLst xmlns:a="http://schemas.openxmlformats.org/drawingml/2006/main">
              <a:ext uri="{FF2B5EF4-FFF2-40B4-BE49-F238E27FC236}">
                <a16:creationId xmlns:a16="http://schemas.microsoft.com/office/drawing/2014/main" id="{46C86A99-BD74-41E3-8F51-402793A53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2479000"/>
            <a:ext cx="2809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l">
              <a:buNone/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buNone/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buNone/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buNone/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buNone/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buNone/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buNone/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buNone/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buNone/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l">
              <a:buNone/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pPr>
            <a:r>
              <a: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COMMON SYMBOLS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C3394C-12DA-4958-99E2-81A6087CCF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ae12e6012c486c"/>
          <a:stretch xmlns:a="http://schemas.openxmlformats.org/drawingml/2006/main"/>
        </p:blipFill>
        <p:spPr>
          <a:xfrm xmlns:a="http://schemas.openxmlformats.org/drawingml/2006/main">
            <a:off x="3238500" y="60960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7" name="microfluidic-chip-caption">
            <a:extLst xmlns:a="http://schemas.openxmlformats.org/drawingml/2006/main">
              <a:ext uri="{FF2B5EF4-FFF2-40B4-BE49-F238E27FC236}">
                <a16:creationId xmlns:a16="http://schemas.microsoft.com/office/drawing/2014/main" id="{E2337276-9680-48B1-BDEE-CFDE5B946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95250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Microfluidic chip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A77F88-8AF0-4D39-AEAF-3A10B936E3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0713da2b194cf9"/>
          <a:stretch xmlns:a="http://schemas.openxmlformats.org/drawingml/2006/main"/>
        </p:blipFill>
        <p:spPr>
          <a:xfrm xmlns:a="http://schemas.openxmlformats.org/drawingml/2006/main">
            <a:off x="10572750" y="60960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9" name="droplet-caption">
            <a:extLst xmlns:a="http://schemas.openxmlformats.org/drawingml/2006/main">
              <a:ext uri="{FF2B5EF4-FFF2-40B4-BE49-F238E27FC236}">
                <a16:creationId xmlns:a16="http://schemas.microsoft.com/office/drawing/2014/main" id="{8EE6AE58-D09B-4CAE-9468-FC65E2E46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95250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Droplet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ED1495-6F7B-40CC-ADDE-EB0A1B0163C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3bcbb65b8943a6"/>
          <a:stretch xmlns:a="http://schemas.openxmlformats.org/drawingml/2006/main"/>
        </p:blipFill>
        <p:spPr>
          <a:xfrm xmlns:a="http://schemas.openxmlformats.org/drawingml/2006/main">
            <a:off x="17907000" y="60960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11" name="dna-caption">
            <a:extLst xmlns:a="http://schemas.openxmlformats.org/drawingml/2006/main">
              <a:ext uri="{FF2B5EF4-FFF2-40B4-BE49-F238E27FC236}">
                <a16:creationId xmlns:a16="http://schemas.microsoft.com/office/drawing/2014/main" id="{95B3BE54-4AB2-4605-9D28-7D1D07C29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0" y="95250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DNA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1D8839-B084-4EC2-8BDC-3A208ACD1A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23c4a142af4212"/>
          <a:stretch xmlns:a="http://schemas.openxmlformats.org/drawingml/2006/main"/>
        </p:blipFill>
        <p:spPr>
          <a:xfrm xmlns:a="http://schemas.openxmlformats.org/drawingml/2006/main">
            <a:off x="25241250" y="60960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13" name="cell-caption">
            <a:extLst xmlns:a="http://schemas.openxmlformats.org/drawingml/2006/main">
              <a:ext uri="{FF2B5EF4-FFF2-40B4-BE49-F238E27FC236}">
                <a16:creationId xmlns:a16="http://schemas.microsoft.com/office/drawing/2014/main" id="{20D44712-DA89-48F9-A247-5B05B38DE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26750" y="95250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Cell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D285C8-4CF4-4253-A0EB-EB8472935A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02c889387a457d"/>
          <a:stretch xmlns:a="http://schemas.openxmlformats.org/drawingml/2006/main"/>
        </p:blipFill>
        <p:spPr>
          <a:xfrm xmlns:a="http://schemas.openxmlformats.org/drawingml/2006/main">
            <a:off x="3238500" y="1114425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15" name="bacterium-caption">
            <a:extLst xmlns:a="http://schemas.openxmlformats.org/drawingml/2006/main">
              <a:ext uri="{FF2B5EF4-FFF2-40B4-BE49-F238E27FC236}">
                <a16:creationId xmlns:a16="http://schemas.microsoft.com/office/drawing/2014/main" id="{92CA2E59-1D69-435F-9449-AAD4974C8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1457325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Bacterium</a:t>
            </a:r>
          </a:p>
        </p:txBody>
      </p:sp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92D01E-5D07-40AB-91BF-D237ACB44E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69998adab4431e"/>
          <a:stretch xmlns:a="http://schemas.openxmlformats.org/drawingml/2006/main"/>
        </p:blipFill>
        <p:spPr>
          <a:xfrm xmlns:a="http://schemas.openxmlformats.org/drawingml/2006/main">
            <a:off x="10572750" y="1114425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17" name="antibody-caption">
            <a:extLst xmlns:a="http://schemas.openxmlformats.org/drawingml/2006/main">
              <a:ext uri="{FF2B5EF4-FFF2-40B4-BE49-F238E27FC236}">
                <a16:creationId xmlns:a16="http://schemas.microsoft.com/office/drawing/2014/main" id="{BDC79B00-BA44-474B-A395-1D618B217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457325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Antibody</a:t>
            </a:r>
          </a:p>
        </p:txBody>
      </p:sp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77C0DE-C7C8-4B23-B2DA-F9323156C7E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5d6f961ffe48ef"/>
          <a:stretch xmlns:a="http://schemas.openxmlformats.org/drawingml/2006/main"/>
        </p:blipFill>
        <p:spPr>
          <a:xfrm xmlns:a="http://schemas.openxmlformats.org/drawingml/2006/main">
            <a:off x="17907000" y="1114425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19" name="pipette-caption">
            <a:extLst xmlns:a="http://schemas.openxmlformats.org/drawingml/2006/main">
              <a:ext uri="{FF2B5EF4-FFF2-40B4-BE49-F238E27FC236}">
                <a16:creationId xmlns:a16="http://schemas.microsoft.com/office/drawing/2014/main" id="{7B9C57F2-D18A-40C6-A4EF-F4FFABCDF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0" y="1457325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Pipette</a:t>
            </a:r>
          </a:p>
        </p:txBody>
      </p:sp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46E47E-1EA2-46A4-876F-A855071DFC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675ed1f7e348b0"/>
          <a:stretch xmlns:a="http://schemas.openxmlformats.org/drawingml/2006/main"/>
        </p:blipFill>
        <p:spPr>
          <a:xfrm xmlns:a="http://schemas.openxmlformats.org/drawingml/2006/main">
            <a:off x="25241250" y="1114425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21" name="flask-caption">
            <a:extLst xmlns:a="http://schemas.openxmlformats.org/drawingml/2006/main">
              <a:ext uri="{FF2B5EF4-FFF2-40B4-BE49-F238E27FC236}">
                <a16:creationId xmlns:a16="http://schemas.microsoft.com/office/drawing/2014/main" id="{B64E2DB3-D50C-4A5F-BB9E-5E636846D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26750" y="1457325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Flask</a:t>
            </a:r>
          </a:p>
        </p:txBody>
      </p:sp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DB8885-7D6E-409B-8B3E-58F8FEFF2E1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4f22164c8f40e8"/>
          <a:stretch xmlns:a="http://schemas.openxmlformats.org/drawingml/2006/main"/>
        </p:blipFill>
        <p:spPr>
          <a:xfrm xmlns:a="http://schemas.openxmlformats.org/drawingml/2006/main">
            <a:off x="3238500" y="161925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23" name="microscope-caption">
            <a:extLst xmlns:a="http://schemas.openxmlformats.org/drawingml/2006/main">
              <a:ext uri="{FF2B5EF4-FFF2-40B4-BE49-F238E27FC236}">
                <a16:creationId xmlns:a16="http://schemas.microsoft.com/office/drawing/2014/main" id="{A641505E-F8B1-433A-8C51-4DDCCE921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196215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Microscope</a:t>
            </a:r>
          </a:p>
        </p:txBody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E8DFC1C-3A53-41E6-896F-56BE42D98AE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105efbb87542f3"/>
          <a:stretch xmlns:a="http://schemas.openxmlformats.org/drawingml/2006/main"/>
        </p:blipFill>
        <p:spPr>
          <a:xfrm xmlns:a="http://schemas.openxmlformats.org/drawingml/2006/main">
            <a:off x="10572750" y="161925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25" name="syringe-pump-caption">
            <a:extLst xmlns:a="http://schemas.openxmlformats.org/drawingml/2006/main">
              <a:ext uri="{FF2B5EF4-FFF2-40B4-BE49-F238E27FC236}">
                <a16:creationId xmlns:a16="http://schemas.microsoft.com/office/drawing/2014/main" id="{507D7328-17CE-4FC3-9A2A-D6D8AD4BA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96215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Syringe pump</a:t>
            </a:r>
          </a:p>
        </p:txBody>
      </p:sp>
      <p:pic>
        <p:nvPic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1D32580-1683-43A8-A224-1DB5F9E2AF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6aacc3e7534ef8"/>
          <a:stretch xmlns:a="http://schemas.openxmlformats.org/drawingml/2006/main"/>
        </p:blipFill>
        <p:spPr>
          <a:xfrm xmlns:a="http://schemas.openxmlformats.org/drawingml/2006/main">
            <a:off x="17907000" y="161925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27" name="biosensor-caption">
            <a:extLst xmlns:a="http://schemas.openxmlformats.org/drawingml/2006/main">
              <a:ext uri="{FF2B5EF4-FFF2-40B4-BE49-F238E27FC236}">
                <a16:creationId xmlns:a16="http://schemas.microsoft.com/office/drawing/2014/main" id="{C1F3BFFF-1EC4-40EE-9DBE-FBA478FCA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0" y="196215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Biosensor</a:t>
            </a:r>
          </a:p>
        </p:txBody>
      </p:sp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B1280E6-D3FE-48F5-9B1B-8292D0666A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2a6504706a4899"/>
          <a:stretch xmlns:a="http://schemas.openxmlformats.org/drawingml/2006/main"/>
        </p:blipFill>
        <p:spPr>
          <a:xfrm xmlns:a="http://schemas.openxmlformats.org/drawingml/2006/main">
            <a:off x="25241250" y="161925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29" name="droplet-junction-caption">
            <a:extLst xmlns:a="http://schemas.openxmlformats.org/drawingml/2006/main">
              <a:ext uri="{FF2B5EF4-FFF2-40B4-BE49-F238E27FC236}">
                <a16:creationId xmlns:a16="http://schemas.microsoft.com/office/drawing/2014/main" id="{EF8F4BDC-0D70-499D-8430-B0F4B607E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26750" y="196215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Droplet junction</a:t>
            </a:r>
          </a:p>
        </p:txBody>
      </p:sp>
      <p:pic>
        <p:nvPic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8EC8A5A-B449-40C1-8B45-6987DF5B7C6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36b08176734c6d"/>
          <a:stretch xmlns:a="http://schemas.openxmlformats.org/drawingml/2006/main"/>
        </p:blipFill>
        <p:spPr>
          <a:xfrm xmlns:a="http://schemas.openxmlformats.org/drawingml/2006/main">
            <a:off x="3238500" y="240030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31" name="document-caption">
            <a:extLst xmlns:a="http://schemas.openxmlformats.org/drawingml/2006/main">
              <a:ext uri="{FF2B5EF4-FFF2-40B4-BE49-F238E27FC236}">
                <a16:creationId xmlns:a16="http://schemas.microsoft.com/office/drawing/2014/main" id="{AA5FBBD6-D1EE-41CA-A347-96A7EA733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74320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Document</a:t>
            </a:r>
          </a:p>
        </p:txBody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C59FE25-4379-4385-9517-C84CFCCBE6E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7b1171ee214c3d"/>
          <a:stretch xmlns:a="http://schemas.openxmlformats.org/drawingml/2006/main"/>
        </p:blipFill>
        <p:spPr>
          <a:xfrm xmlns:a="http://schemas.openxmlformats.org/drawingml/2006/main">
            <a:off x="10572750" y="240030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33" name="chart-caption">
            <a:extLst xmlns:a="http://schemas.openxmlformats.org/drawingml/2006/main">
              <a:ext uri="{FF2B5EF4-FFF2-40B4-BE49-F238E27FC236}">
                <a16:creationId xmlns:a16="http://schemas.microsoft.com/office/drawing/2014/main" id="{A15541BE-CECC-4B46-8004-B2106FA67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74320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Chart</a:t>
            </a:r>
          </a:p>
        </p:txBody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A694D80-79B2-4DE9-81A5-52BB0930C67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7c17264890468b"/>
          <a:stretch xmlns:a="http://schemas.openxmlformats.org/drawingml/2006/main"/>
        </p:blipFill>
        <p:spPr>
          <a:xfrm xmlns:a="http://schemas.openxmlformats.org/drawingml/2006/main">
            <a:off x="17907000" y="240030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35" name="target-caption">
            <a:extLst xmlns:a="http://schemas.openxmlformats.org/drawingml/2006/main">
              <a:ext uri="{FF2B5EF4-FFF2-40B4-BE49-F238E27FC236}">
                <a16:creationId xmlns:a16="http://schemas.microsoft.com/office/drawing/2014/main" id="{25EA675A-620D-4EEA-BC37-7676DFEF7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0" y="274320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Target</a:t>
            </a:r>
          </a:p>
        </p:txBody>
      </p:sp>
      <p:pic>
        <p:nvPic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C6D235F-8437-4818-BABC-6DB5BAED9E9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804c9c959142d6"/>
          <a:stretch xmlns:a="http://schemas.openxmlformats.org/drawingml/2006/main"/>
        </p:blipFill>
        <p:spPr>
          <a:xfrm xmlns:a="http://schemas.openxmlformats.org/drawingml/2006/main">
            <a:off x="25241250" y="240030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37" name="idea-caption">
            <a:extLst xmlns:a="http://schemas.openxmlformats.org/drawingml/2006/main">
              <a:ext uri="{FF2B5EF4-FFF2-40B4-BE49-F238E27FC236}">
                <a16:creationId xmlns:a16="http://schemas.microsoft.com/office/drawing/2014/main" id="{932855AB-9D8C-438A-8706-1FBFE5500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26750" y="274320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Idea</a:t>
            </a:r>
          </a:p>
        </p:txBody>
      </p:sp>
      <p:pic>
        <p:nvPic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98D299A-4E3D-47FF-A04A-1816828CA2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30e5a13f934f0b"/>
          <a:stretch xmlns:a="http://schemas.openxmlformats.org/drawingml/2006/main"/>
        </p:blipFill>
        <p:spPr>
          <a:xfrm xmlns:a="http://schemas.openxmlformats.org/drawingml/2006/main">
            <a:off x="3238500" y="2905125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39" name="gear-caption">
            <a:extLst xmlns:a="http://schemas.openxmlformats.org/drawingml/2006/main">
              <a:ext uri="{FF2B5EF4-FFF2-40B4-BE49-F238E27FC236}">
                <a16:creationId xmlns:a16="http://schemas.microsoft.com/office/drawing/2014/main" id="{FF0A7FBE-8526-4DF2-81DA-7ED139938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248025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Gear</a:t>
            </a:r>
          </a:p>
        </p:txBody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EA642EC-A290-42DD-B183-EBA4362F9A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27a91a2e564302"/>
          <a:stretch xmlns:a="http://schemas.openxmlformats.org/drawingml/2006/main"/>
        </p:blipFill>
        <p:spPr>
          <a:xfrm xmlns:a="http://schemas.openxmlformats.org/drawingml/2006/main">
            <a:off x="10572750" y="2905125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41" name="team-caption">
            <a:extLst xmlns:a="http://schemas.openxmlformats.org/drawingml/2006/main">
              <a:ext uri="{FF2B5EF4-FFF2-40B4-BE49-F238E27FC236}">
                <a16:creationId xmlns:a16="http://schemas.microsoft.com/office/drawing/2014/main" id="{BFDD9DBF-FA7A-40A2-90B4-E7A700DC5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248025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Team</a:t>
            </a:r>
          </a:p>
        </p:txBody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DB64F143-6D1A-4647-9709-D1D92CBEB1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fda4cae6974fdf"/>
          <a:stretch xmlns:a="http://schemas.openxmlformats.org/drawingml/2006/main"/>
        </p:blipFill>
        <p:spPr>
          <a:xfrm xmlns:a="http://schemas.openxmlformats.org/drawingml/2006/main">
            <a:off x="17907000" y="2905125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43" name="globe-caption">
            <a:extLst xmlns:a="http://schemas.openxmlformats.org/drawingml/2006/main">
              <a:ext uri="{FF2B5EF4-FFF2-40B4-BE49-F238E27FC236}">
                <a16:creationId xmlns:a16="http://schemas.microsoft.com/office/drawing/2014/main" id="{5DDBD2CE-6F04-410F-BCA8-675BAABED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0" y="3248025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Globe</a:t>
            </a:r>
          </a:p>
        </p:txBody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4F0AD4F9-76E6-44BB-9091-96ACA8CF66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13ba851df5419b"/>
          <a:stretch xmlns:a="http://schemas.openxmlformats.org/drawingml/2006/main"/>
        </p:blipFill>
        <p:spPr>
          <a:xfrm xmlns:a="http://schemas.openxmlformats.org/drawingml/2006/main">
            <a:off x="25241250" y="2905125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45" name="email-caption">
            <a:extLst xmlns:a="http://schemas.openxmlformats.org/drawingml/2006/main">
              <a:ext uri="{FF2B5EF4-FFF2-40B4-BE49-F238E27FC236}">
                <a16:creationId xmlns:a16="http://schemas.microsoft.com/office/drawing/2014/main" id="{1F4E2FA9-4486-4493-A425-00A2013F3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26750" y="3248025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Email</a:t>
            </a:r>
          </a:p>
        </p:txBody>
      </p:sp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9938D55-29BA-495F-A3C1-398C48E475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682e069f7d48ef"/>
          <a:stretch xmlns:a="http://schemas.openxmlformats.org/drawingml/2006/main"/>
        </p:blipFill>
        <p:spPr>
          <a:xfrm xmlns:a="http://schemas.openxmlformats.org/drawingml/2006/main">
            <a:off x="3238500" y="340995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47" name="link-caption">
            <a:extLst xmlns:a="http://schemas.openxmlformats.org/drawingml/2006/main">
              <a:ext uri="{FF2B5EF4-FFF2-40B4-BE49-F238E27FC236}">
                <a16:creationId xmlns:a16="http://schemas.microsoft.com/office/drawing/2014/main" id="{92E211B1-C1B6-4FE1-A68C-CD03F30AC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75285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Link</a:t>
            </a:r>
          </a:p>
        </p:txBody>
      </p:sp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8C191513-DD82-4C33-A4A2-90CD4E1A033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7e290e3d7f48ca"/>
          <a:stretch xmlns:a="http://schemas.openxmlformats.org/drawingml/2006/main"/>
        </p:blipFill>
        <p:spPr>
          <a:xfrm xmlns:a="http://schemas.openxmlformats.org/drawingml/2006/main">
            <a:off x="10572750" y="340995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49" name="calendar-caption">
            <a:extLst xmlns:a="http://schemas.openxmlformats.org/drawingml/2006/main">
              <a:ext uri="{FF2B5EF4-FFF2-40B4-BE49-F238E27FC236}">
                <a16:creationId xmlns:a16="http://schemas.microsoft.com/office/drawing/2014/main" id="{4A3E43F0-101C-4552-AD73-5AA9AC6AA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75285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Calendar</a:t>
            </a:r>
          </a:p>
        </p:txBody>
      </p:sp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FF99458B-83B7-4BD0-A209-F8A2210356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ad74becbc44e8e"/>
          <a:stretch xmlns:a="http://schemas.openxmlformats.org/drawingml/2006/main"/>
        </p:blipFill>
        <p:spPr>
          <a:xfrm xmlns:a="http://schemas.openxmlformats.org/drawingml/2006/main">
            <a:off x="17907000" y="340995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51" name="validation-caption">
            <a:extLst xmlns:a="http://schemas.openxmlformats.org/drawingml/2006/main">
              <a:ext uri="{FF2B5EF4-FFF2-40B4-BE49-F238E27FC236}">
                <a16:creationId xmlns:a16="http://schemas.microsoft.com/office/drawing/2014/main" id="{23CC1200-F45C-45A8-A16D-EC5894341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0" y="375285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Validation</a:t>
            </a:r>
          </a:p>
        </p:txBody>
      </p:sp>
      <p:pic>
        <p:nvPic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A8230638-E780-45BF-BED4-2BE0BA6B62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3d1efc158c4ee9"/>
          <a:stretch xmlns:a="http://schemas.openxmlformats.org/drawingml/2006/main"/>
        </p:blipFill>
        <p:spPr>
          <a:xfrm xmlns:a="http://schemas.openxmlformats.org/drawingml/2006/main">
            <a:off x="25241250" y="340995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53" name="search-caption">
            <a:extLst xmlns:a="http://schemas.openxmlformats.org/drawingml/2006/main">
              <a:ext uri="{FF2B5EF4-FFF2-40B4-BE49-F238E27FC236}">
                <a16:creationId xmlns:a16="http://schemas.microsoft.com/office/drawing/2014/main" id="{A981026B-4B49-489E-88FE-5090FF048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26750" y="375285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Search</a:t>
            </a:r>
          </a:p>
        </p:txBody>
      </p:sp>
      <p:sp>
        <p:nvSpPr>
          <p:cNvPr id="54" name="library-footer">
            <a:extLst xmlns:a="http://schemas.openxmlformats.org/drawingml/2006/main">
              <a:ext uri="{FF2B5EF4-FFF2-40B4-BE49-F238E27FC236}">
                <a16:creationId xmlns:a16="http://schemas.microsoft.com/office/drawing/2014/main" id="{062A3EF1-9CDE-486A-A796-75704D219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0576500"/>
            <a:ext cx="29051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63788D"/>
                </a:solidFill>
                <a:latin typeface="Nimbus Sans"/>
                <a:ea typeface="Nimbus Sans"/>
                <a:cs typeface="Nimbus Sans"/>
              </a:defRPr>
            </a:defPPr>
            <a:lvl1pPr algn="l">
              <a:buNone/>
              <a:defRPr sz="3300" b="0">
                <a:solidFill>
                  <a:srgbClr val="63788D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buNone/>
              <a:defRPr sz="3300" b="0">
                <a:solidFill>
                  <a:srgbClr val="63788D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buNone/>
              <a:defRPr sz="3300" b="0">
                <a:solidFill>
                  <a:srgbClr val="63788D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buNone/>
              <a:defRPr sz="3300" b="0">
                <a:solidFill>
                  <a:srgbClr val="63788D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buNone/>
              <a:defRPr sz="3300" b="0">
                <a:solidFill>
                  <a:srgbClr val="63788D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buNone/>
              <a:defRPr sz="3300" b="0">
                <a:solidFill>
                  <a:srgbClr val="63788D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buNone/>
              <a:defRPr sz="3300" b="0">
                <a:solidFill>
                  <a:srgbClr val="63788D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buNone/>
              <a:defRPr sz="3300" b="0">
                <a:solidFill>
                  <a:srgbClr val="63788D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buNone/>
              <a:defRPr sz="3300" b="0">
                <a:solidFill>
                  <a:srgbClr val="63788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l">
              <a:buNone/>
              <a:defRPr sz="3300" b="0">
                <a:solidFill>
                  <a:srgbClr val="63788D"/>
                </a:solidFill>
                <a:latin typeface="Nimbus Sans"/>
                <a:ea typeface="Nimbus Sans"/>
                <a:cs typeface="Nimbus Sans"/>
              </a:defRPr>
            </a:pPr>
            <a:r>
              <a:rPr sz="3300" b="0">
                <a:solidFill>
                  <a:srgbClr val="63788D"/>
                </a:solidFill>
                <a:latin typeface="Nimbus Sans"/>
                <a:ea typeface="Nimbus Sans"/>
                <a:cs typeface="Nimbus Sans"/>
              </a:rPr>
              <a:t>Independent transparent PNG icons for copying into posters, slides and websites</a:t>
            </a:r>
          </a:p>
        </p:txBody>
      </p:sp>
    </p:spTree>
    <p:extLst>
      <p:ext uri="{BB962C8B-B14F-4D97-AF65-F5344CB8AC3E}">
        <p14:creationId xmlns:p14="http://schemas.microsoft.com/office/powerpoint/2010/main" val="66077066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2026-10-25T01:02:40.6350000Z</dcterms:created>
  <dcterms:modified xsi:type="dcterms:W3CDTF">2026-10-25T01:02:40.6350000Z</dcterms:modified>
</coreProperties>
</file>